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1" r:id="rId3"/>
    <p:sldId id="288" r:id="rId4"/>
    <p:sldId id="289" r:id="rId5"/>
    <p:sldId id="274" r:id="rId6"/>
    <p:sldId id="290" r:id="rId7"/>
    <p:sldId id="275" r:id="rId8"/>
    <p:sldId id="291" r:id="rId9"/>
    <p:sldId id="292" r:id="rId10"/>
    <p:sldId id="277" r:id="rId11"/>
    <p:sldId id="293" r:id="rId12"/>
    <p:sldId id="276" r:id="rId13"/>
    <p:sldId id="278" r:id="rId14"/>
    <p:sldId id="287" r:id="rId15"/>
    <p:sldId id="279" r:id="rId16"/>
    <p:sldId id="285" r:id="rId17"/>
    <p:sldId id="284" r:id="rId18"/>
    <p:sldId id="286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071"/>
    <a:srgbClr val="30302F"/>
    <a:srgbClr val="34215B"/>
    <a:srgbClr val="F8B04A"/>
    <a:srgbClr val="6814C0"/>
    <a:srgbClr val="7132BF"/>
    <a:srgbClr val="5062B7"/>
    <a:srgbClr val="402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31"/>
    <p:restoredTop sz="94664"/>
  </p:normalViewPr>
  <p:slideViewPr>
    <p:cSldViewPr snapToGrid="0" snapToObjects="1">
      <p:cViewPr varScale="1">
        <p:scale>
          <a:sx n="69" d="100"/>
          <a:sy n="69" d="100"/>
        </p:scale>
        <p:origin x="1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36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27324FD-A8C6-4CF9-E21E-1105BB2D5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184CBF-6739-EC7A-F122-613A42C8B2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B649-2ABF-4C17-A393-9D0578C9A02B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3AAB9E-2AAF-EE70-ADB2-B958A99E96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6371AD-6CE4-838D-3D27-D61117A5BA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6DD81-AD56-4D52-9765-AAB66F53E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88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12A7-3531-1D4A-8858-261D9E2E011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A03FE-D89A-914C-9280-0038E704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5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3D58FD-482D-D046-8104-CC91DF5232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92407-B675-EC4C-8E6B-56FE90672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538398"/>
            <a:ext cx="6111486" cy="1730853"/>
          </a:xfrm>
        </p:spPr>
        <p:txBody>
          <a:bodyPr tIns="0" bIns="0" anchor="b" anchorCtr="0">
            <a:normAutofit/>
          </a:bodyPr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23EDB-27DD-5147-BFFF-2C66925FA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3930026"/>
            <a:ext cx="5594651" cy="840756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92BA85B-08F3-F2D0-EA85-E41DD7F4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510" y="6209607"/>
            <a:ext cx="4656448" cy="64839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SHANGHAI JIAO TONG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7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E3342-FF7B-F744-893A-FFD02CC76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89" y="563496"/>
            <a:ext cx="10016836" cy="10515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606855" y="609441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80121-DF8E-834A-8E39-C9F8CC88A296}"/>
              </a:ext>
            </a:extLst>
          </p:cNvPr>
          <p:cNvSpPr/>
          <p:nvPr userDrawn="1"/>
        </p:nvSpPr>
        <p:spPr>
          <a:xfrm>
            <a:off x="640080" y="1869732"/>
            <a:ext cx="3319272" cy="38496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DD79E-9F40-324E-87C1-776C84A7A09A}"/>
              </a:ext>
            </a:extLst>
          </p:cNvPr>
          <p:cNvSpPr/>
          <p:nvPr userDrawn="1"/>
        </p:nvSpPr>
        <p:spPr>
          <a:xfrm>
            <a:off x="640080" y="1869731"/>
            <a:ext cx="3319272" cy="1033271"/>
          </a:xfrm>
          <a:prstGeom prst="roundRect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918C67-9BB3-3C47-920B-BBACB2453AD6}"/>
              </a:ext>
            </a:extLst>
          </p:cNvPr>
          <p:cNvSpPr/>
          <p:nvPr userDrawn="1"/>
        </p:nvSpPr>
        <p:spPr>
          <a:xfrm>
            <a:off x="4434840" y="1880366"/>
            <a:ext cx="3319272" cy="384962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84D95-47F0-DF42-B30F-4BC40FDE0BA7}"/>
              </a:ext>
            </a:extLst>
          </p:cNvPr>
          <p:cNvSpPr/>
          <p:nvPr userDrawn="1"/>
        </p:nvSpPr>
        <p:spPr>
          <a:xfrm>
            <a:off x="4434840" y="1865404"/>
            <a:ext cx="3319272" cy="103327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3F8A6-0B7B-5B4B-9516-E6B5BCBE1D0C}"/>
              </a:ext>
            </a:extLst>
          </p:cNvPr>
          <p:cNvSpPr/>
          <p:nvPr userDrawn="1"/>
        </p:nvSpPr>
        <p:spPr>
          <a:xfrm>
            <a:off x="8229600" y="1877127"/>
            <a:ext cx="3319272" cy="38496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897FC-C0BF-1E41-A349-A5F739192B72}"/>
              </a:ext>
            </a:extLst>
          </p:cNvPr>
          <p:cNvSpPr/>
          <p:nvPr userDrawn="1"/>
        </p:nvSpPr>
        <p:spPr>
          <a:xfrm>
            <a:off x="8229600" y="1890935"/>
            <a:ext cx="3319272" cy="10332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FB4CDD-307C-2A4E-BF8B-5A3763DADA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60" y="2066128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FB30A8-DF98-C942-BA46-596EF9ED40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396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96C6857-61A1-1546-8E3F-9F1C358917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8720" y="2066128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06273A8-D479-4649-8EA0-8AFB5F45ED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872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80327B0-36EB-6842-A40B-15BF5AEBD5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3480" y="2091657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FF52BCF-74AA-0442-A653-ECEC9F305E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1348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E7622C-E5B1-E044-AFAB-82DF7ADB65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925" y="5943600"/>
            <a:ext cx="2286000" cy="666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F57A3A-2858-5755-A081-6401446BA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BC6F18B-B09B-EFF7-7F5B-50CBE87F81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78" y="197065"/>
            <a:ext cx="533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3A4C5CA-AF78-32ED-11BA-D6D93CC5E2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" y="168964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0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47A5B8-FC60-5547-B3A6-EFEB21258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00BC7-1A2E-BF44-BA1B-D85317DC3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5615" y="3416245"/>
            <a:ext cx="5025041" cy="1173163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200" b="1" cap="all" baseline="0">
                <a:solidFill>
                  <a:schemeClr val="bg1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84B214-955B-2047-B87E-A96551033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5413" y="4696002"/>
            <a:ext cx="5026025" cy="1055688"/>
          </a:xfrm>
        </p:spPr>
        <p:txBody>
          <a:bodyPr lIns="0" tIns="0" rIns="0" bIns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800">
                <a:solidFill>
                  <a:schemeClr val="accent6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C105A2C-BF10-A619-458B-55DD47880C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81410" y="6209607"/>
            <a:ext cx="4656448" cy="64839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SHANGHAI JIAO TONG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5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47A5B8-FC60-5547-B3A6-EFEB21258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00BC7-1A2E-BF44-BA1B-D85317DC3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" y="2244150"/>
            <a:ext cx="7863840" cy="1173163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200" b="1" cap="all" baseline="0">
                <a:solidFill>
                  <a:schemeClr val="bg1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84B214-955B-2047-B87E-A96551033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3523907"/>
            <a:ext cx="7863840" cy="1055688"/>
          </a:xfrm>
        </p:spPr>
        <p:txBody>
          <a:bodyPr lIns="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800">
                <a:solidFill>
                  <a:schemeClr val="accent6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1B625B3-E920-02DA-987B-E0EE6D07608E}"/>
              </a:ext>
            </a:extLst>
          </p:cNvPr>
          <p:cNvSpPr txBox="1">
            <a:spLocks/>
          </p:cNvSpPr>
          <p:nvPr userDrawn="1"/>
        </p:nvSpPr>
        <p:spPr>
          <a:xfrm>
            <a:off x="531310" y="6029256"/>
            <a:ext cx="4656448" cy="648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SHANGHAI JIAO TONG UNIVERSITY</a:t>
            </a:r>
          </a:p>
        </p:txBody>
      </p:sp>
    </p:spTree>
    <p:extLst>
      <p:ext uri="{BB962C8B-B14F-4D97-AF65-F5344CB8AC3E}">
        <p14:creationId xmlns:p14="http://schemas.microsoft.com/office/powerpoint/2010/main" val="10455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E8891D-3DEE-E848-9E99-4C45DD1D0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4710" y="6143556"/>
            <a:ext cx="4656448" cy="64839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SHANGHAI JIAO TONG UNIVERSITY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73168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6A4C08-AAC1-A446-930B-62F54F052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7840" y="1463040"/>
            <a:ext cx="5988685" cy="6483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4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D76F35-8F5D-444F-8711-33637973B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8475" y="2169911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POSITION /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6615A6F-53C5-804B-A648-B59EE9920D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8475" y="2627113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/ Company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2C95F61-E96E-7449-BF10-7DE1418404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8475" y="3308758"/>
            <a:ext cx="5988685" cy="22773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Biography</a:t>
            </a:r>
          </a:p>
        </p:txBody>
      </p:sp>
    </p:spTree>
    <p:extLst>
      <p:ext uri="{BB962C8B-B14F-4D97-AF65-F5344CB8AC3E}">
        <p14:creationId xmlns:p14="http://schemas.microsoft.com/office/powerpoint/2010/main" val="121607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123-D0F7-714B-90D1-81F84D01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64" y="797256"/>
            <a:ext cx="10016836" cy="10474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A7E7-FD1E-7A40-A213-4A2394DCF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64" y="1855401"/>
            <a:ext cx="10913488" cy="4205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D590-A3D8-174D-89EB-091EFFD9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698473" y="596582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7D904-5577-D24B-A580-C714FB19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64920" y="5516347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3B13C5-2625-E9AF-F870-B604510B2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562DF5-98B2-BB5B-7FED-24B52114EF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78" y="197065"/>
            <a:ext cx="533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83A67A6-E5E3-77F3-FF00-86E0ADDF80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" y="168964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30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673073" y="610848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519E22-77A6-926D-A662-90D453E20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3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0BCA9-933B-144D-933F-DA1B95BA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5028673" y="57433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77399-C03B-1746-9982-3605ED88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653CFD-C746-40BF-3214-873DBA495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253973" y="610848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A2FB0-C513-F64D-9B29-0BF0C80FA007}"/>
              </a:ext>
            </a:extLst>
          </p:cNvPr>
          <p:cNvSpPr/>
          <p:nvPr userDrawn="1"/>
        </p:nvSpPr>
        <p:spPr>
          <a:xfrm>
            <a:off x="7534656" y="1779287"/>
            <a:ext cx="4657345" cy="384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79256"/>
            <a:ext cx="7534656" cy="38496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FF165-98DD-254C-95C9-338256CF8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4975" y="2136775"/>
            <a:ext cx="3624263" cy="30670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31B94B-6C5A-3953-3A74-3740476284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E3342-FF7B-F744-893A-FFD02CC76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774673" y="609441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80121-DF8E-834A-8E39-C9F8CC88A296}"/>
              </a:ext>
            </a:extLst>
          </p:cNvPr>
          <p:cNvSpPr/>
          <p:nvPr userDrawn="1"/>
        </p:nvSpPr>
        <p:spPr>
          <a:xfrm>
            <a:off x="640080" y="1753987"/>
            <a:ext cx="5202936" cy="3849624"/>
          </a:xfrm>
          <a:prstGeom prst="rect">
            <a:avLst/>
          </a:prstGeom>
          <a:solidFill>
            <a:srgbClr val="402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DD79E-9F40-324E-87C1-776C84A7A09A}"/>
              </a:ext>
            </a:extLst>
          </p:cNvPr>
          <p:cNvSpPr/>
          <p:nvPr userDrawn="1"/>
        </p:nvSpPr>
        <p:spPr>
          <a:xfrm>
            <a:off x="640080" y="1753986"/>
            <a:ext cx="5202936" cy="1033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3F8A6-0B7B-5B4B-9516-E6B5BCBE1D0C}"/>
              </a:ext>
            </a:extLst>
          </p:cNvPr>
          <p:cNvSpPr/>
          <p:nvPr userDrawn="1"/>
        </p:nvSpPr>
        <p:spPr>
          <a:xfrm>
            <a:off x="6346363" y="1753987"/>
            <a:ext cx="5202936" cy="3849624"/>
          </a:xfrm>
          <a:prstGeom prst="rect">
            <a:avLst/>
          </a:prstGeom>
          <a:solidFill>
            <a:srgbClr val="F36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897FC-C0BF-1E41-A349-A5F739192B72}"/>
              </a:ext>
            </a:extLst>
          </p:cNvPr>
          <p:cNvSpPr/>
          <p:nvPr userDrawn="1"/>
        </p:nvSpPr>
        <p:spPr>
          <a:xfrm>
            <a:off x="6346363" y="1753986"/>
            <a:ext cx="5202936" cy="10332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FB4CDD-307C-2A4E-BF8B-5A3763DADA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921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FB30A8-DF98-C942-BA46-596EF9ED40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2921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E7622C-E5B1-E044-AFAB-82DF7ADB65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925" y="5943600"/>
            <a:ext cx="2286000" cy="666750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EA717DE-5448-6C4A-9156-E8940D4951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3764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9078BAA-09D8-FC4D-A59B-4D9D6477F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33764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49F7F-18F6-528D-77C6-E5544D110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0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57216D-62FA-DE49-A735-573E103F5F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06AD2-233A-FF4C-B2DD-6A956BAE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"/>
            <a:ext cx="10016836" cy="1051560"/>
          </a:xfrm>
          <a:prstGeom prst="rect">
            <a:avLst/>
          </a:prstGeom>
        </p:spPr>
        <p:txBody>
          <a:bodyPr vert="horz" lIns="0" tIns="457200" rIns="0" bIns="4572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4B65D-D93F-A740-A3D9-B740AD25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1380744"/>
            <a:ext cx="10913488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B5D6BF-7AF4-9445-87A7-EF23CBD0EBA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79925" y="5943600"/>
            <a:ext cx="2286000" cy="666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C7D23-848F-14FF-88A0-DF43A8342774}"/>
              </a:ext>
            </a:extLst>
          </p:cNvPr>
          <p:cNvSpPr txBox="1">
            <a:spLocks/>
          </p:cNvSpPr>
          <p:nvPr userDrawn="1"/>
        </p:nvSpPr>
        <p:spPr>
          <a:xfrm>
            <a:off x="640080" y="6209607"/>
            <a:ext cx="4656448" cy="6483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SHANGHAI JIAO TONG UNIVERSITY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138C62-33C7-200B-77EB-72220BA2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25196" r="2146" b="31671"/>
          <a:stretch/>
        </p:blipFill>
        <p:spPr>
          <a:xfrm>
            <a:off x="9080500" y="5881472"/>
            <a:ext cx="2895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1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5" r:id="rId4"/>
    <p:sldLayoutId id="2147483650" r:id="rId5"/>
    <p:sldLayoutId id="2147483654" r:id="rId6"/>
    <p:sldLayoutId id="2147483655" r:id="rId7"/>
    <p:sldLayoutId id="2147483662" r:id="rId8"/>
    <p:sldLayoutId id="2147483664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5"/>
        </a:buBlip>
        <a:tabLst/>
        <a:defRPr sz="2400" kern="1200">
          <a:solidFill>
            <a:srgbClr val="30302F"/>
          </a:solidFill>
          <a:latin typeface="+mn-lt"/>
          <a:ea typeface="+mn-ea"/>
          <a:cs typeface="+mn-cs"/>
        </a:defRPr>
      </a:lvl1pPr>
      <a:lvl2pPr marL="688975" indent="-341313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System Font Regular"/>
        <a:buChar char="—"/>
        <a:tabLst/>
        <a:defRPr sz="2200" kern="1200">
          <a:solidFill>
            <a:srgbClr val="30302F"/>
          </a:solidFill>
          <a:latin typeface="+mn-lt"/>
          <a:ea typeface="+mn-ea"/>
          <a:cs typeface="+mn-cs"/>
        </a:defRPr>
      </a:lvl2pPr>
      <a:lvl3pPr marL="862013" indent="-165100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Arial" panose="020B0604020202020204" pitchFamily="34" charset="0"/>
        <a:buChar char="•"/>
        <a:tabLst/>
        <a:defRPr sz="2000" kern="1200">
          <a:solidFill>
            <a:srgbClr val="30302F"/>
          </a:solidFill>
          <a:latin typeface="+mn-lt"/>
          <a:ea typeface="+mn-ea"/>
          <a:cs typeface="+mn-cs"/>
        </a:defRPr>
      </a:lvl3pPr>
      <a:lvl4pPr marL="1258888" indent="-290513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System Font Regular"/>
        <a:buChar char="—"/>
        <a:tabLst/>
        <a:defRPr sz="1800" kern="1200">
          <a:solidFill>
            <a:srgbClr val="30302F"/>
          </a:solidFill>
          <a:latin typeface="+mn-lt"/>
          <a:ea typeface="+mn-ea"/>
          <a:cs typeface="+mn-cs"/>
        </a:defRPr>
      </a:lvl4pPr>
      <a:lvl5pPr marL="1492250" indent="-174625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Arial" panose="020B0604020202020204" pitchFamily="34" charset="0"/>
        <a:buChar char="•"/>
        <a:tabLst/>
        <a:defRPr sz="1600" kern="1200">
          <a:solidFill>
            <a:srgbClr val="30302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F5CDCA6-9EC5-F2DD-18BB-10D19D550796}"/>
              </a:ext>
            </a:extLst>
          </p:cNvPr>
          <p:cNvSpPr/>
          <p:nvPr/>
        </p:nvSpPr>
        <p:spPr>
          <a:xfrm>
            <a:off x="525487" y="3372047"/>
            <a:ext cx="6186179" cy="559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044D07-7198-544E-AA23-0FA4FF24B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563" y="2266135"/>
            <a:ext cx="7562887" cy="730603"/>
          </a:xfrm>
        </p:spPr>
        <p:txBody>
          <a:bodyPr>
            <a:noAutofit/>
          </a:bodyPr>
          <a:lstStyle/>
          <a:p>
            <a:b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控制实现智能车巡线</a:t>
            </a:r>
            <a:b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641E3D-0893-184E-86BE-12A18405D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585" y="4215525"/>
            <a:ext cx="2588886" cy="840756"/>
          </a:xfrm>
        </p:spPr>
        <p:txBody>
          <a:bodyPr>
            <a:no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杨承汉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F2103202</a:t>
            </a:r>
          </a:p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scottyang@sjtu.edu.cn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F5712-07F2-5745-BAB3-0626DED4A0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7138"/>
            <a:ext cx="436563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1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BA2D06-9FA9-FF2E-4B07-A6586AE75D85}"/>
              </a:ext>
            </a:extLst>
          </p:cNvPr>
          <p:cNvSpPr txBox="1"/>
          <p:nvPr/>
        </p:nvSpPr>
        <p:spPr>
          <a:xfrm>
            <a:off x="436563" y="6122472"/>
            <a:ext cx="410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SHANGHAI JIAO TONG UNIVERSITY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5B21B5-7C45-5E8C-82AB-FDDDA12C38A6}"/>
              </a:ext>
            </a:extLst>
          </p:cNvPr>
          <p:cNvSpPr txBox="1"/>
          <p:nvPr/>
        </p:nvSpPr>
        <p:spPr>
          <a:xfrm>
            <a:off x="2813400" y="2567459"/>
            <a:ext cx="6123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——</a:t>
            </a:r>
            <a:r>
              <a:rPr kumimoji="0" lang="zh-CN" altLang="en-US" sz="240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控制导论</a:t>
            </a:r>
            <a:r>
              <a:rPr lang="zh-CN" altLang="en-US" sz="2400" cap="all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生讲生评 </a:t>
            </a:r>
            <a:r>
              <a:rPr lang="en-US" altLang="zh-CN" sz="2400" cap="all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Week4</a:t>
            </a:r>
            <a:endParaRPr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E269A-09C6-FAD6-0782-8ED4A604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6" y="328813"/>
            <a:ext cx="22860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B2BAE0-DCE0-632D-6020-F5095583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98" y="390957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6">
            <a:extLst>
              <a:ext uri="{FF2B5EF4-FFF2-40B4-BE49-F238E27FC236}">
                <a16:creationId xmlns:a16="http://schemas.microsoft.com/office/drawing/2014/main" id="{65060648-921D-C516-DEBF-8CCB36ABFB89}"/>
              </a:ext>
            </a:extLst>
          </p:cNvPr>
          <p:cNvSpPr txBox="1">
            <a:spLocks/>
          </p:cNvSpPr>
          <p:nvPr/>
        </p:nvSpPr>
        <p:spPr>
          <a:xfrm>
            <a:off x="-371305" y="3506567"/>
            <a:ext cx="6692207" cy="3660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 19</a:t>
            </a: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 杨承汉、吴炳莹、朱奕江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16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97038EC5-49E3-D52A-81BD-E523FC27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18"/>
              </p:ext>
            </p:extLst>
          </p:nvPr>
        </p:nvGraphicFramePr>
        <p:xfrm>
          <a:off x="244928" y="1696697"/>
          <a:ext cx="5709028" cy="2329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79">
                  <a:extLst>
                    <a:ext uri="{9D8B030D-6E8A-4147-A177-3AD203B41FA5}">
                      <a16:colId xmlns:a16="http://schemas.microsoft.com/office/drawing/2014/main" val="2090768361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11183694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2035613329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3337130090"/>
                    </a:ext>
                  </a:extLst>
                </a:gridCol>
              </a:tblGrid>
              <a:tr h="4850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/>
                        <a:t>cmdBreak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Michigan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Street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Dirt 6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48730"/>
                  </a:ext>
                </a:extLst>
              </a:tr>
              <a:tr h="378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0.3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43.72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132.48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141.25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27106"/>
                  </a:ext>
                </a:extLst>
              </a:tr>
              <a:tr h="353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0.4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42.28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137.31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142.6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4614"/>
                  </a:ext>
                </a:extLst>
              </a:tr>
              <a:tr h="3553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0.5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41.72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134.77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144.3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718460"/>
                  </a:ext>
                </a:extLst>
              </a:tr>
              <a:tr h="353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0.6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40.92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132.15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142.59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93647"/>
                  </a:ext>
                </a:extLst>
              </a:tr>
              <a:tr h="368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0.7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40.26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129.96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165.41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95041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91AB6D5-8F6B-99BC-9713-B23025A7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20" y="681223"/>
            <a:ext cx="10017125" cy="1047750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改进</a:t>
            </a:r>
            <a:r>
              <a:rPr lang="en-US" altLang="zh-CN" sz="3600" dirty="0"/>
              <a:t>1——</a:t>
            </a:r>
            <a:r>
              <a:rPr lang="zh-CN" altLang="en-US" sz="3600" dirty="0"/>
              <a:t>对车辆参数的经验法调参</a:t>
            </a:r>
            <a:endParaRPr 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46CAD95-47C7-135F-822A-9E8075ED9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96595"/>
              </p:ext>
            </p:extLst>
          </p:nvPr>
        </p:nvGraphicFramePr>
        <p:xfrm>
          <a:off x="6128552" y="1696697"/>
          <a:ext cx="5709028" cy="373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79">
                  <a:extLst>
                    <a:ext uri="{9D8B030D-6E8A-4147-A177-3AD203B41FA5}">
                      <a16:colId xmlns:a16="http://schemas.microsoft.com/office/drawing/2014/main" val="2090768361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11183694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2035613329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3337130090"/>
                    </a:ext>
                  </a:extLst>
                </a:gridCol>
              </a:tblGrid>
              <a:tr h="5419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Angle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Michigan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Street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Dirt 6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48730"/>
                  </a:ext>
                </a:extLst>
              </a:tr>
              <a:tr h="4082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6 0 1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44.52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534"/>
                  </a:ext>
                </a:extLst>
              </a:tr>
              <a:tr h="4082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5 0 1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41.72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132.48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141.25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27106"/>
                  </a:ext>
                </a:extLst>
              </a:tr>
              <a:tr h="394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4 1 1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66.4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4614"/>
                  </a:ext>
                </a:extLst>
              </a:tr>
              <a:tr h="394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4 0 1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37.66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108.65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141.78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93647"/>
                  </a:ext>
                </a:extLst>
              </a:tr>
              <a:tr h="397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3 0 1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42.9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950419"/>
                  </a:ext>
                </a:extLst>
              </a:tr>
              <a:tr h="397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4 0 0.5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37.26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108.36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139.82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05770"/>
                  </a:ext>
                </a:extLst>
              </a:tr>
              <a:tr h="397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4 0 0.4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37.40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108.32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133.73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56323"/>
                  </a:ext>
                </a:extLst>
              </a:tr>
              <a:tr h="397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4 0.2 0.4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——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58259"/>
                  </a:ext>
                </a:extLst>
              </a:tr>
            </a:tbl>
          </a:graphicData>
        </a:graphic>
      </p:graphicFrame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DFB74A65-C7E6-AC49-0971-AB9AA00EE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79796"/>
              </p:ext>
            </p:extLst>
          </p:nvPr>
        </p:nvGraphicFramePr>
        <p:xfrm>
          <a:off x="244928" y="4061347"/>
          <a:ext cx="5709028" cy="196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79">
                  <a:extLst>
                    <a:ext uri="{9D8B030D-6E8A-4147-A177-3AD203B41FA5}">
                      <a16:colId xmlns:a16="http://schemas.microsoft.com/office/drawing/2014/main" val="2090768361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11183694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2035613329"/>
                    </a:ext>
                  </a:extLst>
                </a:gridCol>
                <a:gridCol w="1464583">
                  <a:extLst>
                    <a:ext uri="{9D8B030D-6E8A-4147-A177-3AD203B41FA5}">
                      <a16:colId xmlns:a16="http://schemas.microsoft.com/office/drawing/2014/main" val="3337130090"/>
                    </a:ext>
                  </a:extLst>
                </a:gridCol>
              </a:tblGrid>
              <a:tr h="4850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Speed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Michigan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Street 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Dirt 6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48730"/>
                  </a:ext>
                </a:extLst>
              </a:tr>
              <a:tr h="378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2 0 0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37.40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108.32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133.73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27106"/>
                  </a:ext>
                </a:extLst>
              </a:tr>
              <a:tr h="353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3 0 0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37.40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108.32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133.73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4614"/>
                  </a:ext>
                </a:extLst>
              </a:tr>
              <a:tr h="3553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2 0.5 0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37.40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108.32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133.73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718460"/>
                  </a:ext>
                </a:extLst>
              </a:tr>
              <a:tr h="353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2 0 0.5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37.40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108.32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133.73</a:t>
                      </a:r>
                      <a:endParaRPr lang="zh-CN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93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1772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575E6F-C4E4-539D-0FB6-B19E4F5B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1DC6A1-2DD8-17EC-1DE1-F4F24A9E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11</a:t>
            </a:fld>
            <a:endParaRPr lang="en-US"/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6C17CF05-FEA5-81C0-D32D-FC85B26E66E0}"/>
              </a:ext>
            </a:extLst>
          </p:cNvPr>
          <p:cNvSpPr/>
          <p:nvPr/>
        </p:nvSpPr>
        <p:spPr>
          <a:xfrm>
            <a:off x="941204" y="2150680"/>
            <a:ext cx="3556524" cy="703676"/>
          </a:xfrm>
          <a:prstGeom prst="stripedRightArrow">
            <a:avLst>
              <a:gd name="adj1" fmla="val 52679"/>
              <a:gd name="adj2" fmla="val 7626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MICHIGAN Speedway</a:t>
            </a:r>
            <a:endParaRPr lang="zh-CN" altLang="en-US" sz="1800" b="1" dirty="0"/>
          </a:p>
        </p:txBody>
      </p:sp>
      <p:pic>
        <p:nvPicPr>
          <p:cNvPr id="7" name="Picture 4" descr="Race Car Logo Symbol - Free vector graphic on Pixabay">
            <a:extLst>
              <a:ext uri="{FF2B5EF4-FFF2-40B4-BE49-F238E27FC236}">
                <a16:creationId xmlns:a16="http://schemas.microsoft.com/office/drawing/2014/main" id="{820E7B37-6F57-9E46-79FE-D661D6E10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4" t="39310" r="4197" b="31864"/>
          <a:stretch/>
        </p:blipFill>
        <p:spPr bwMode="auto">
          <a:xfrm>
            <a:off x="1962275" y="1826080"/>
            <a:ext cx="1645143" cy="4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472EE3E-9199-3D01-B483-B538BD254E78}"/>
              </a:ext>
            </a:extLst>
          </p:cNvPr>
          <p:cNvSpPr/>
          <p:nvPr/>
        </p:nvSpPr>
        <p:spPr>
          <a:xfrm>
            <a:off x="4824518" y="1879763"/>
            <a:ext cx="2765712" cy="10844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37.26</a:t>
            </a:r>
            <a:endParaRPr lang="zh-CN" altLang="en-US" sz="2400" b="1" dirty="0"/>
          </a:p>
        </p:txBody>
      </p:sp>
      <p:sp>
        <p:nvSpPr>
          <p:cNvPr id="9" name="箭头: 虚尾 8">
            <a:extLst>
              <a:ext uri="{FF2B5EF4-FFF2-40B4-BE49-F238E27FC236}">
                <a16:creationId xmlns:a16="http://schemas.microsoft.com/office/drawing/2014/main" id="{A46D0C76-B8BA-1FE2-2E7D-96F4CA8788F0}"/>
              </a:ext>
            </a:extLst>
          </p:cNvPr>
          <p:cNvSpPr/>
          <p:nvPr/>
        </p:nvSpPr>
        <p:spPr>
          <a:xfrm>
            <a:off x="939471" y="3629344"/>
            <a:ext cx="3558257" cy="703676"/>
          </a:xfrm>
          <a:prstGeom prst="stripedRightArrow">
            <a:avLst>
              <a:gd name="adj1" fmla="val 52679"/>
              <a:gd name="adj2" fmla="val 7626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STREET 1 Track</a:t>
            </a:r>
            <a:endParaRPr lang="zh-CN" altLang="en-US" sz="1800" b="1" dirty="0"/>
          </a:p>
        </p:txBody>
      </p:sp>
      <p:pic>
        <p:nvPicPr>
          <p:cNvPr id="10" name="Picture 4" descr="Race Car Logo Symbol - Free vector graphic on Pixabay">
            <a:extLst>
              <a:ext uri="{FF2B5EF4-FFF2-40B4-BE49-F238E27FC236}">
                <a16:creationId xmlns:a16="http://schemas.microsoft.com/office/drawing/2014/main" id="{4B8CE07A-0C42-8458-B657-BEC639AB1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4" t="39310" r="4197" b="31864"/>
          <a:stretch/>
        </p:blipFill>
        <p:spPr bwMode="auto">
          <a:xfrm>
            <a:off x="1962274" y="3312238"/>
            <a:ext cx="1645143" cy="4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3294E63-7111-F6B6-8C71-B3205D505ABF}"/>
              </a:ext>
            </a:extLst>
          </p:cNvPr>
          <p:cNvSpPr/>
          <p:nvPr/>
        </p:nvSpPr>
        <p:spPr>
          <a:xfrm>
            <a:off x="4866622" y="3346366"/>
            <a:ext cx="2800582" cy="10474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108.32</a:t>
            </a:r>
            <a:endParaRPr lang="zh-CN" altLang="en-US" sz="2400" b="1" dirty="0"/>
          </a:p>
        </p:txBody>
      </p:sp>
      <p:sp>
        <p:nvSpPr>
          <p:cNvPr id="12" name="箭头: 虚尾 11">
            <a:extLst>
              <a:ext uri="{FF2B5EF4-FFF2-40B4-BE49-F238E27FC236}">
                <a16:creationId xmlns:a16="http://schemas.microsoft.com/office/drawing/2014/main" id="{78964FED-100D-799C-5BB6-153F01C20136}"/>
              </a:ext>
            </a:extLst>
          </p:cNvPr>
          <p:cNvSpPr/>
          <p:nvPr/>
        </p:nvSpPr>
        <p:spPr>
          <a:xfrm>
            <a:off x="939470" y="5104898"/>
            <a:ext cx="3558258" cy="703676"/>
          </a:xfrm>
          <a:prstGeom prst="stripedRightArrow">
            <a:avLst>
              <a:gd name="adj1" fmla="val 52679"/>
              <a:gd name="adj2" fmla="val 7626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DIRT 6 Track</a:t>
            </a:r>
            <a:endParaRPr lang="zh-CN" altLang="en-US" sz="1800" b="1" dirty="0"/>
          </a:p>
        </p:txBody>
      </p:sp>
      <p:pic>
        <p:nvPicPr>
          <p:cNvPr id="13" name="Picture 4" descr="Race Car Logo Symbol - Free vector graphic on Pixabay">
            <a:extLst>
              <a:ext uri="{FF2B5EF4-FFF2-40B4-BE49-F238E27FC236}">
                <a16:creationId xmlns:a16="http://schemas.microsoft.com/office/drawing/2014/main" id="{D99D8B8D-D1BC-ADF0-57C6-A159F185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4" t="39310" r="4197" b="31864"/>
          <a:stretch/>
        </p:blipFill>
        <p:spPr bwMode="auto">
          <a:xfrm>
            <a:off x="1962273" y="4816637"/>
            <a:ext cx="1645143" cy="4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4C3BCFE-8BF0-4576-797F-6E16E9E620B0}"/>
              </a:ext>
            </a:extLst>
          </p:cNvPr>
          <p:cNvSpPr/>
          <p:nvPr/>
        </p:nvSpPr>
        <p:spPr>
          <a:xfrm>
            <a:off x="4824764" y="4933737"/>
            <a:ext cx="2765712" cy="99992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133.73</a:t>
            </a:r>
            <a:endParaRPr lang="zh-CN" altLang="en-US" sz="2400" b="1" dirty="0"/>
          </a:p>
        </p:txBody>
      </p:sp>
      <p:sp>
        <p:nvSpPr>
          <p:cNvPr id="15" name="流程图: 可选过程 14">
            <a:extLst>
              <a:ext uri="{FF2B5EF4-FFF2-40B4-BE49-F238E27FC236}">
                <a16:creationId xmlns:a16="http://schemas.microsoft.com/office/drawing/2014/main" id="{9FFB7FD0-6A61-5428-5142-91D5C8DB8487}"/>
              </a:ext>
            </a:extLst>
          </p:cNvPr>
          <p:cNvSpPr/>
          <p:nvPr/>
        </p:nvSpPr>
        <p:spPr>
          <a:xfrm>
            <a:off x="9130768" y="3256979"/>
            <a:ext cx="2113063" cy="12261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AVG</a:t>
            </a:r>
          </a:p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93.10</a:t>
            </a:r>
            <a:endParaRPr lang="zh-CN" altLang="en-US" sz="2400" b="1" dirty="0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D919DAAF-42E8-94AA-45A8-9563976286C8}"/>
              </a:ext>
            </a:extLst>
          </p:cNvPr>
          <p:cNvSpPr/>
          <p:nvPr/>
        </p:nvSpPr>
        <p:spPr>
          <a:xfrm>
            <a:off x="8048726" y="2455101"/>
            <a:ext cx="877683" cy="2913972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D8C359ED-DD1B-A783-C253-D8B3D3A1E004}"/>
              </a:ext>
            </a:extLst>
          </p:cNvPr>
          <p:cNvSpPr/>
          <p:nvPr/>
        </p:nvSpPr>
        <p:spPr>
          <a:xfrm>
            <a:off x="9129820" y="4737907"/>
            <a:ext cx="1397552" cy="613089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106.17</a:t>
            </a:r>
            <a:endParaRPr lang="zh-CN" altLang="en-US" sz="2400" b="1" dirty="0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147E89D2-FFA8-B398-0367-1139316B8D2F}"/>
              </a:ext>
            </a:extLst>
          </p:cNvPr>
          <p:cNvSpPr/>
          <p:nvPr/>
        </p:nvSpPr>
        <p:spPr>
          <a:xfrm>
            <a:off x="10680951" y="4737907"/>
            <a:ext cx="526472" cy="631166"/>
          </a:xfrm>
          <a:prstGeom prst="upArrow">
            <a:avLst/>
          </a:prstGeom>
          <a:solidFill>
            <a:srgbClr val="F8B0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CEE46E-B76F-3C64-EDA7-8AABA71A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22" y="863200"/>
            <a:ext cx="8393084" cy="845826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改进</a:t>
            </a:r>
            <a:r>
              <a:rPr lang="en-US" altLang="zh-CN" sz="3600" dirty="0"/>
              <a:t>1——</a:t>
            </a:r>
            <a:r>
              <a:rPr lang="zh-CN" altLang="en-US" sz="3600" dirty="0"/>
              <a:t>对车辆参数的经验法调参</a:t>
            </a:r>
            <a:endParaRPr 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12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9312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58AB9EC9-D062-8F0B-A06B-19C76EF1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：算法优化尝试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——PID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C3D6F9F1-D186-BC30-E190-7B355C33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83" y="2652657"/>
            <a:ext cx="4810196" cy="420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/>
              <a:t>SOME TRIES to OPTIMIZE</a:t>
            </a:r>
            <a:endParaRPr lang="en-US" altLang="zh-CN" sz="2800" dirty="0"/>
          </a:p>
          <a:p>
            <a:r>
              <a:rPr lang="en-US" altLang="zh-CN" sz="2800" dirty="0"/>
              <a:t>Fuzzy PID</a:t>
            </a:r>
          </a:p>
          <a:p>
            <a:r>
              <a:rPr lang="zh-CN" altLang="en-US" sz="2800" dirty="0"/>
              <a:t>基础</a:t>
            </a:r>
            <a:r>
              <a:rPr lang="en-US" altLang="zh-CN" sz="2800" dirty="0"/>
              <a:t>PID</a:t>
            </a:r>
            <a:r>
              <a:rPr lang="zh-CN" altLang="en-US" sz="2800" dirty="0"/>
              <a:t>算法</a:t>
            </a:r>
            <a:r>
              <a:rPr lang="en-US" altLang="zh-CN" sz="2800" dirty="0"/>
              <a:t>——param of controller</a:t>
            </a:r>
            <a:r>
              <a:rPr lang="zh-CN" altLang="en-US" sz="2800" dirty="0"/>
              <a:t>调整</a:t>
            </a:r>
            <a:endParaRPr lang="en-US" altLang="zh-CN" sz="2800" dirty="0"/>
          </a:p>
          <a:p>
            <a:r>
              <a:rPr lang="zh-CN" altLang="en-US" sz="2800" dirty="0"/>
              <a:t>基础</a:t>
            </a:r>
            <a:r>
              <a:rPr lang="en-US" altLang="zh-CN" sz="2800" dirty="0"/>
              <a:t>PID</a:t>
            </a:r>
            <a:r>
              <a:rPr lang="zh-CN" altLang="en-US" sz="2800" dirty="0"/>
              <a:t>算法</a:t>
            </a:r>
            <a:r>
              <a:rPr lang="en-US" altLang="zh-CN" sz="2800" dirty="0"/>
              <a:t>——constraint</a:t>
            </a:r>
          </a:p>
          <a:p>
            <a:pPr marL="0" indent="0">
              <a:buNone/>
            </a:pPr>
            <a:r>
              <a:rPr lang="en-US" altLang="zh-CN" sz="2800" dirty="0"/>
              <a:t>   </a:t>
            </a:r>
            <a:r>
              <a:rPr lang="zh-CN" altLang="en-US" sz="2800" dirty="0"/>
              <a:t>调整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03A29C8-049E-3380-370F-BCFC379CC3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7714" y="1072464"/>
            <a:ext cx="4505370" cy="45053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8CAE2C8-ACB3-235E-6151-7219A7951618}"/>
              </a:ext>
            </a:extLst>
          </p:cNvPr>
          <p:cNvSpPr/>
          <p:nvPr/>
        </p:nvSpPr>
        <p:spPr>
          <a:xfrm>
            <a:off x="970456" y="2493439"/>
            <a:ext cx="4989251" cy="321738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77B981-F28F-F45E-F22F-39B7B79B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48" y="1891977"/>
            <a:ext cx="1202924" cy="12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266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6F983A-702D-603B-678C-2F66640D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B1ED07-4291-21E9-FCD2-F2C1F287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13</a:t>
            </a:fld>
            <a:endParaRPr lang="en-US"/>
          </a:p>
        </p:txBody>
      </p:sp>
      <p:sp>
        <p:nvSpPr>
          <p:cNvPr id="3" name="内容占位符 13">
            <a:extLst>
              <a:ext uri="{FF2B5EF4-FFF2-40B4-BE49-F238E27FC236}">
                <a16:creationId xmlns:a16="http://schemas.microsoft.com/office/drawing/2014/main" id="{1AFCD45A-6FDF-ECBA-D1B9-73E149153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11" y="1943044"/>
            <a:ext cx="6226833" cy="420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3421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基于实验试凑法实现调节器改进</a:t>
            </a:r>
            <a:endParaRPr lang="en-US" altLang="zh-CN" sz="3200" b="1" dirty="0">
              <a:solidFill>
                <a:srgbClr val="3421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7">
            <a:extLst>
              <a:ext uri="{FF2B5EF4-FFF2-40B4-BE49-F238E27FC236}">
                <a16:creationId xmlns:a16="http://schemas.microsoft.com/office/drawing/2014/main" id="{E519B0C2-C895-FDB4-FD99-280F4A5E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796925"/>
            <a:ext cx="10017125" cy="1047750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：算法优化尝试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——PID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优化提升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E418477-83D9-8BBA-9763-AA981511A7D3}"/>
              </a:ext>
            </a:extLst>
          </p:cNvPr>
          <p:cNvSpPr/>
          <p:nvPr/>
        </p:nvSpPr>
        <p:spPr>
          <a:xfrm>
            <a:off x="4746634" y="2798691"/>
            <a:ext cx="536620" cy="2974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调节器改进原则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ED5445B6-9F83-55A8-7D43-26868424BEDA}"/>
              </a:ext>
            </a:extLst>
          </p:cNvPr>
          <p:cNvSpPr/>
          <p:nvPr/>
        </p:nvSpPr>
        <p:spPr>
          <a:xfrm>
            <a:off x="2780143" y="2918763"/>
            <a:ext cx="1690256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3C63678-0AA6-442B-1CDA-4C22E2B7A675}"/>
              </a:ext>
            </a:extLst>
          </p:cNvPr>
          <p:cNvSpPr/>
          <p:nvPr/>
        </p:nvSpPr>
        <p:spPr>
          <a:xfrm>
            <a:off x="2780143" y="3385058"/>
            <a:ext cx="1690256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A42C4CC-37FB-ACED-0D2A-A81C3D173BC8}"/>
              </a:ext>
            </a:extLst>
          </p:cNvPr>
          <p:cNvSpPr/>
          <p:nvPr/>
        </p:nvSpPr>
        <p:spPr>
          <a:xfrm>
            <a:off x="2780143" y="3907170"/>
            <a:ext cx="1690256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511AC8D-8832-5CDB-042B-7BC58C00A94E}"/>
              </a:ext>
            </a:extLst>
          </p:cNvPr>
          <p:cNvSpPr/>
          <p:nvPr/>
        </p:nvSpPr>
        <p:spPr>
          <a:xfrm>
            <a:off x="2780143" y="4435359"/>
            <a:ext cx="1690256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BBB1D56-8B8E-9544-E9E0-4131EE267FF4}"/>
              </a:ext>
            </a:extLst>
          </p:cNvPr>
          <p:cNvSpPr/>
          <p:nvPr/>
        </p:nvSpPr>
        <p:spPr>
          <a:xfrm>
            <a:off x="2780143" y="4963548"/>
            <a:ext cx="1690256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691EB4F-6635-86E4-18EB-CAD4F549FBA9}"/>
              </a:ext>
            </a:extLst>
          </p:cNvPr>
          <p:cNvSpPr/>
          <p:nvPr/>
        </p:nvSpPr>
        <p:spPr>
          <a:xfrm>
            <a:off x="2780143" y="5421819"/>
            <a:ext cx="1690256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29AD8B6-2694-D33C-A483-444A4E136820}"/>
              </a:ext>
            </a:extLst>
          </p:cNvPr>
          <p:cNvSpPr/>
          <p:nvPr/>
        </p:nvSpPr>
        <p:spPr>
          <a:xfrm>
            <a:off x="5648672" y="2845144"/>
            <a:ext cx="1433363" cy="30579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7BC8C30-1815-0F5D-B6F8-17DD105BE807}"/>
              </a:ext>
            </a:extLst>
          </p:cNvPr>
          <p:cNvSpPr/>
          <p:nvPr/>
        </p:nvSpPr>
        <p:spPr>
          <a:xfrm>
            <a:off x="5660231" y="3404175"/>
            <a:ext cx="1398613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68D173F-C376-0862-AD4C-C6F3F832B989}"/>
              </a:ext>
            </a:extLst>
          </p:cNvPr>
          <p:cNvSpPr/>
          <p:nvPr/>
        </p:nvSpPr>
        <p:spPr>
          <a:xfrm>
            <a:off x="5656301" y="3904483"/>
            <a:ext cx="1398612" cy="292451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A13F66FD-54C1-AE18-24A1-902248544E1E}"/>
              </a:ext>
            </a:extLst>
          </p:cNvPr>
          <p:cNvSpPr/>
          <p:nvPr/>
        </p:nvSpPr>
        <p:spPr>
          <a:xfrm>
            <a:off x="5648672" y="4423910"/>
            <a:ext cx="1396321" cy="242604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C35AF829-AF9E-8A38-9ABE-825B0F0AFF31}"/>
              </a:ext>
            </a:extLst>
          </p:cNvPr>
          <p:cNvSpPr/>
          <p:nvPr/>
        </p:nvSpPr>
        <p:spPr>
          <a:xfrm>
            <a:off x="5656301" y="4914955"/>
            <a:ext cx="1398612" cy="277089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499CE0D-DC8D-308C-F782-94DB6CB7C516}"/>
              </a:ext>
            </a:extLst>
          </p:cNvPr>
          <p:cNvSpPr/>
          <p:nvPr/>
        </p:nvSpPr>
        <p:spPr>
          <a:xfrm>
            <a:off x="5683952" y="5446287"/>
            <a:ext cx="1388692" cy="31052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F28157-2087-F8A7-E6D7-DFB1BB4657AC}"/>
              </a:ext>
            </a:extLst>
          </p:cNvPr>
          <p:cNvSpPr txBox="1"/>
          <p:nvPr/>
        </p:nvSpPr>
        <p:spPr>
          <a:xfrm>
            <a:off x="7072644" y="2778574"/>
            <a:ext cx="846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Ki=0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，由小到大调整</a:t>
            </a:r>
            <a:r>
              <a:rPr lang="en-US" altLang="zh-CN" b="1" dirty="0" err="1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endParaRPr lang="zh-CN" altLang="en-US" b="1" dirty="0">
              <a:solidFill>
                <a:srgbClr val="3030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370BD0-C599-4055-457D-2F68A255B2E2}"/>
              </a:ext>
            </a:extLst>
          </p:cNvPr>
          <p:cNvSpPr txBox="1"/>
          <p:nvPr/>
        </p:nvSpPr>
        <p:spPr>
          <a:xfrm>
            <a:off x="7054913" y="3358054"/>
            <a:ext cx="846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b="1" dirty="0" err="1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左右之间，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由小到大增加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endParaRPr lang="zh-CN" altLang="en-US" b="1" dirty="0">
              <a:solidFill>
                <a:srgbClr val="3030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F652BE-ACE9-9CA7-E369-524E5300ADA4}"/>
              </a:ext>
            </a:extLst>
          </p:cNvPr>
          <p:cNvSpPr txBox="1"/>
          <p:nvPr/>
        </p:nvSpPr>
        <p:spPr>
          <a:xfrm>
            <a:off x="7072644" y="3862937"/>
            <a:ext cx="1048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不变，改变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，直到效果最好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7B4322-9728-B827-BA27-46822E2C5680}"/>
              </a:ext>
            </a:extLst>
          </p:cNvPr>
          <p:cNvSpPr txBox="1"/>
          <p:nvPr/>
        </p:nvSpPr>
        <p:spPr>
          <a:xfrm>
            <a:off x="7044993" y="4435359"/>
            <a:ext cx="846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b="1" dirty="0" err="1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r>
              <a:rPr lang="zh-CN" altLang="en-US" b="1" dirty="0">
                <a:solidFill>
                  <a:srgbClr val="303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由小到大增加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endParaRPr lang="zh-CN" altLang="en-US" b="1" dirty="0">
              <a:solidFill>
                <a:srgbClr val="3030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4D5FED-252F-1746-3558-5F1FED56B01A}"/>
              </a:ext>
            </a:extLst>
          </p:cNvPr>
          <p:cNvSpPr txBox="1"/>
          <p:nvPr/>
        </p:nvSpPr>
        <p:spPr>
          <a:xfrm>
            <a:off x="7072644" y="4963548"/>
            <a:ext cx="1048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不变，改变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，直到效果最好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0A5CFB-82F3-9E3E-1F2F-D9B2EEDE1981}"/>
              </a:ext>
            </a:extLst>
          </p:cNvPr>
          <p:cNvSpPr txBox="1"/>
          <p:nvPr/>
        </p:nvSpPr>
        <p:spPr>
          <a:xfrm>
            <a:off x="7072644" y="5482989"/>
            <a:ext cx="1048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不变，改变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，直到效果最好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5A41C8-B744-00B5-818E-6F72765C3A0F}"/>
              </a:ext>
            </a:extLst>
          </p:cNvPr>
          <p:cNvSpPr/>
          <p:nvPr/>
        </p:nvSpPr>
        <p:spPr>
          <a:xfrm>
            <a:off x="6751782" y="4382146"/>
            <a:ext cx="4710545" cy="1517799"/>
          </a:xfrm>
          <a:prstGeom prst="rect">
            <a:avLst/>
          </a:prstGeom>
          <a:noFill/>
          <a:ln w="38100">
            <a:solidFill>
              <a:srgbClr val="F3607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4FEC77D5-4778-14F4-0EE0-21529380E7DA}"/>
              </a:ext>
            </a:extLst>
          </p:cNvPr>
          <p:cNvSpPr/>
          <p:nvPr/>
        </p:nvSpPr>
        <p:spPr>
          <a:xfrm rot="5400000">
            <a:off x="8611437" y="3012930"/>
            <a:ext cx="246927" cy="45948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CCB33591-AB9B-7C82-26BD-6F8AC8267EE3}"/>
              </a:ext>
            </a:extLst>
          </p:cNvPr>
          <p:cNvSpPr/>
          <p:nvPr/>
        </p:nvSpPr>
        <p:spPr>
          <a:xfrm rot="5400000">
            <a:off x="8631088" y="3589521"/>
            <a:ext cx="246927" cy="45948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BBDD65A1-6658-AC2E-BBF9-2AD8971B3575}"/>
              </a:ext>
            </a:extLst>
          </p:cNvPr>
          <p:cNvSpPr/>
          <p:nvPr/>
        </p:nvSpPr>
        <p:spPr>
          <a:xfrm rot="5400000">
            <a:off x="8653768" y="4125910"/>
            <a:ext cx="246927" cy="45948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3EE9D48-9464-017C-9568-5BD464276302}"/>
              </a:ext>
            </a:extLst>
          </p:cNvPr>
          <p:cNvSpPr/>
          <p:nvPr/>
        </p:nvSpPr>
        <p:spPr>
          <a:xfrm rot="5400000">
            <a:off x="8628402" y="4665207"/>
            <a:ext cx="246927" cy="45948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D9EB4034-D0A2-11E7-58BF-4BFF5ACCFD33}"/>
              </a:ext>
            </a:extLst>
          </p:cNvPr>
          <p:cNvSpPr/>
          <p:nvPr/>
        </p:nvSpPr>
        <p:spPr>
          <a:xfrm rot="5400000">
            <a:off x="8653768" y="5187682"/>
            <a:ext cx="246927" cy="459488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805B0D-EB71-AFDF-D7D1-E6BD0F58D3B5}"/>
              </a:ext>
            </a:extLst>
          </p:cNvPr>
          <p:cNvSpPr/>
          <p:nvPr/>
        </p:nvSpPr>
        <p:spPr>
          <a:xfrm>
            <a:off x="6751782" y="3265099"/>
            <a:ext cx="4710545" cy="951352"/>
          </a:xfrm>
          <a:prstGeom prst="rect">
            <a:avLst/>
          </a:prstGeom>
          <a:noFill/>
          <a:ln w="38100">
            <a:solidFill>
              <a:srgbClr val="F3607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弧形 38">
            <a:extLst>
              <a:ext uri="{FF2B5EF4-FFF2-40B4-BE49-F238E27FC236}">
                <a16:creationId xmlns:a16="http://schemas.microsoft.com/office/drawing/2014/main" id="{DB7D0B1B-EA2F-5286-2637-56E84C824782}"/>
              </a:ext>
            </a:extLst>
          </p:cNvPr>
          <p:cNvSpPr/>
          <p:nvPr/>
        </p:nvSpPr>
        <p:spPr>
          <a:xfrm flipV="1">
            <a:off x="10926618" y="4849392"/>
            <a:ext cx="437302" cy="568034"/>
          </a:xfrm>
          <a:prstGeom prst="curvedLef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右弧形 39">
            <a:extLst>
              <a:ext uri="{FF2B5EF4-FFF2-40B4-BE49-F238E27FC236}">
                <a16:creationId xmlns:a16="http://schemas.microsoft.com/office/drawing/2014/main" id="{38578556-C05E-3202-D104-E43270947BF9}"/>
              </a:ext>
            </a:extLst>
          </p:cNvPr>
          <p:cNvSpPr/>
          <p:nvPr/>
        </p:nvSpPr>
        <p:spPr>
          <a:xfrm flipV="1">
            <a:off x="10926618" y="3523749"/>
            <a:ext cx="437302" cy="568034"/>
          </a:xfrm>
          <a:prstGeom prst="curvedLef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157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E3DB3F-14A5-7AB2-A2E9-B5FDF7CD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49EBAF-53BB-18C2-EF52-39895FDD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14</a:t>
            </a:fld>
            <a:endParaRPr lang="en-US"/>
          </a:p>
        </p:txBody>
      </p:sp>
      <p:sp>
        <p:nvSpPr>
          <p:cNvPr id="2" name="标题 7">
            <a:extLst>
              <a:ext uri="{FF2B5EF4-FFF2-40B4-BE49-F238E27FC236}">
                <a16:creationId xmlns:a16="http://schemas.microsoft.com/office/drawing/2014/main" id="{1F8526D9-8D6E-C0CB-B777-BB1AF50B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796925"/>
            <a:ext cx="10017125" cy="1047750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：算法优化尝试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97C152-08A6-324F-9436-2ED4DB61B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6" y="1911828"/>
            <a:ext cx="6752500" cy="36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91BBC0-86E2-DC39-15E7-86CB18A2E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0" r="2117" b="892"/>
          <a:stretch/>
        </p:blipFill>
        <p:spPr bwMode="auto">
          <a:xfrm>
            <a:off x="7123438" y="2027237"/>
            <a:ext cx="4496876" cy="36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AA1AF9E-1388-FC8C-E92A-57C25AC67A82}"/>
              </a:ext>
            </a:extLst>
          </p:cNvPr>
          <p:cNvSpPr/>
          <p:nvPr/>
        </p:nvSpPr>
        <p:spPr>
          <a:xfrm rot="10800000">
            <a:off x="6427433" y="2894120"/>
            <a:ext cx="568171" cy="408373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82A837-BE81-FE9D-9E94-4E59C8F7B985}"/>
              </a:ext>
            </a:extLst>
          </p:cNvPr>
          <p:cNvSpPr txBox="1"/>
          <p:nvPr/>
        </p:nvSpPr>
        <p:spPr>
          <a:xfrm>
            <a:off x="4261282" y="2744363"/>
            <a:ext cx="2734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模糊隶属函数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99565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0D37-37AC-104E-85E9-545FFC8CF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9144" y="4513205"/>
            <a:ext cx="6182293" cy="7239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算法优势与不足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866CEB-7674-C299-0A1A-0E3EB7388751}"/>
              </a:ext>
            </a:extLst>
          </p:cNvPr>
          <p:cNvSpPr txBox="1">
            <a:spLocks/>
          </p:cNvSpPr>
          <p:nvPr/>
        </p:nvSpPr>
        <p:spPr>
          <a:xfrm>
            <a:off x="5630340" y="3389961"/>
            <a:ext cx="5025041" cy="11731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4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76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22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6969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968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317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endParaRPr lang="en-US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2339D6-5165-736E-866A-BFD242A3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7" y="5947848"/>
            <a:ext cx="22860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B7D0B-A046-7C11-1E76-2E1E9C1AC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707" y="5974929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36599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4A12-BF52-F44C-B061-C506626E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E85E-77CC-C048-B39A-E4A10980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16</a:t>
            </a:fld>
            <a:endParaRPr lang="en-US"/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E6F9870-F072-4A5D-A5FA-DA419515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40" y="728370"/>
            <a:ext cx="10016836" cy="105156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研究的特点、优势与不足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8D5BD5C-85F1-DCCC-5FF8-77D15A6728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40" y="2099437"/>
            <a:ext cx="2751513" cy="63182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模型优势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F2E2E3D-247A-5DBB-2F2E-2E77DD20AF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754" y="3202743"/>
            <a:ext cx="2858045" cy="2269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模型清晰，易于理解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个性化调参，精细化处理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成绩表现相对良好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E7DC0BF-3BDD-2806-49A6-CCC706287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模型缺陷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00D2F75-9FEA-A77A-CD65-81EFDBA96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下一步改进</a:t>
            </a:r>
          </a:p>
        </p:txBody>
      </p:sp>
      <p:sp>
        <p:nvSpPr>
          <p:cNvPr id="2" name="文本占位符 15">
            <a:extLst>
              <a:ext uri="{FF2B5EF4-FFF2-40B4-BE49-F238E27FC236}">
                <a16:creationId xmlns:a16="http://schemas.microsoft.com/office/drawing/2014/main" id="{29A292D2-7A05-010F-744F-46C052F91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7508" y="3189215"/>
            <a:ext cx="2752725" cy="22685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限制，速度仍没有明显提升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没有实质性突破原有算法，提升不显著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F5DB1739-F33B-2688-1D69-A1A283CBE1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64942" y="3421300"/>
            <a:ext cx="3000828" cy="2268538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进一步尝试提升车辆行驶速度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进一步尝试新算法</a:t>
            </a:r>
          </a:p>
        </p:txBody>
      </p:sp>
    </p:spTree>
    <p:extLst>
      <p:ext uri="{BB962C8B-B14F-4D97-AF65-F5344CB8AC3E}">
        <p14:creationId xmlns:p14="http://schemas.microsoft.com/office/powerpoint/2010/main" val="29944438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E30A08-2DE5-7139-B775-09624D1E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4188F9-46A9-87A8-C2CE-3E69C33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132C6-A108-5DE2-EA18-B702103C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11" y="524656"/>
            <a:ext cx="10016836" cy="1047404"/>
          </a:xfrm>
        </p:spPr>
        <p:txBody>
          <a:bodyPr>
            <a:noAutofit/>
          </a:bodyPr>
          <a:lstStyle/>
          <a:p>
            <a:r>
              <a:rPr lang="en-US" sz="3600" dirty="0" err="1"/>
              <a:t>总结</a:t>
            </a:r>
            <a:endParaRPr 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125D2B-5E2C-F62E-6095-05CAD1A8C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98" r="1079" b="25969"/>
          <a:stretch/>
        </p:blipFill>
        <p:spPr>
          <a:xfrm>
            <a:off x="2881528" y="2016996"/>
            <a:ext cx="6399588" cy="31721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4830F8-C792-36E6-E59D-F09D1190882B}"/>
              </a:ext>
            </a:extLst>
          </p:cNvPr>
          <p:cNvSpPr txBox="1"/>
          <p:nvPr/>
        </p:nvSpPr>
        <p:spPr>
          <a:xfrm>
            <a:off x="1027028" y="2585151"/>
            <a:ext cx="1003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🥈</a:t>
            </a:r>
            <a:endParaRPr kumimoji="1" lang="zh-CN" altLang="en-US" sz="5400" dirty="0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AA2CF5D7-94BF-DA6E-46DA-136B45E57319}"/>
              </a:ext>
            </a:extLst>
          </p:cNvPr>
          <p:cNvSpPr/>
          <p:nvPr/>
        </p:nvSpPr>
        <p:spPr>
          <a:xfrm>
            <a:off x="712279" y="3518362"/>
            <a:ext cx="1825973" cy="879916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AVG</a:t>
            </a:r>
          </a:p>
          <a:p>
            <a:pPr algn="ctr"/>
            <a:r>
              <a:rPr lang="en-US" altLang="zh-CN" b="1" dirty="0"/>
              <a:t>TOTAL T&amp;E</a:t>
            </a:r>
          </a:p>
          <a:p>
            <a:pPr algn="ctr"/>
            <a:r>
              <a:rPr lang="en-US" altLang="zh-CN" b="1" dirty="0"/>
              <a:t>106.17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96D7B4-8E3B-B161-C5E1-05F6FF97123A}"/>
              </a:ext>
            </a:extLst>
          </p:cNvPr>
          <p:cNvSpPr/>
          <p:nvPr/>
        </p:nvSpPr>
        <p:spPr>
          <a:xfrm>
            <a:off x="604334" y="2472018"/>
            <a:ext cx="2041864" cy="2252208"/>
          </a:xfrm>
          <a:prstGeom prst="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直角上 10">
            <a:extLst>
              <a:ext uri="{FF2B5EF4-FFF2-40B4-BE49-F238E27FC236}">
                <a16:creationId xmlns:a16="http://schemas.microsoft.com/office/drawing/2014/main" id="{A44E8DAE-B040-D6AA-77CD-FFDEE37878CB}"/>
              </a:ext>
            </a:extLst>
          </p:cNvPr>
          <p:cNvSpPr/>
          <p:nvPr/>
        </p:nvSpPr>
        <p:spPr>
          <a:xfrm rot="5400000">
            <a:off x="1992042" y="4383979"/>
            <a:ext cx="950937" cy="2114428"/>
          </a:xfrm>
          <a:prstGeom prst="bentUpArrow">
            <a:avLst>
              <a:gd name="adj1" fmla="val 10361"/>
              <a:gd name="adj2" fmla="val 10361"/>
              <a:gd name="adj3" fmla="val 2646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8A37FD-903B-FD06-DB21-BECBB6D79F77}"/>
              </a:ext>
            </a:extLst>
          </p:cNvPr>
          <p:cNvSpPr txBox="1"/>
          <p:nvPr/>
        </p:nvSpPr>
        <p:spPr>
          <a:xfrm>
            <a:off x="495184" y="5058858"/>
            <a:ext cx="3987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FURTHER </a:t>
            </a:r>
          </a:p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IMPROVEMENT</a:t>
            </a:r>
          </a:p>
        </p:txBody>
      </p:sp>
      <p:sp>
        <p:nvSpPr>
          <p:cNvPr id="14" name="箭头: 直角上 13">
            <a:extLst>
              <a:ext uri="{FF2B5EF4-FFF2-40B4-BE49-F238E27FC236}">
                <a16:creationId xmlns:a16="http://schemas.microsoft.com/office/drawing/2014/main" id="{4BA44262-B965-1716-0052-7990968184B4}"/>
              </a:ext>
            </a:extLst>
          </p:cNvPr>
          <p:cNvSpPr/>
          <p:nvPr/>
        </p:nvSpPr>
        <p:spPr>
          <a:xfrm rot="16200000" flipV="1">
            <a:off x="1963890" y="810911"/>
            <a:ext cx="902634" cy="2114427"/>
          </a:xfrm>
          <a:prstGeom prst="bentUpArrow">
            <a:avLst>
              <a:gd name="adj1" fmla="val 10361"/>
              <a:gd name="adj2" fmla="val 10361"/>
              <a:gd name="adj3" fmla="val 2646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0FEE6-DFB8-DA7C-2A7E-935F2AC425A9}"/>
              </a:ext>
            </a:extLst>
          </p:cNvPr>
          <p:cNvSpPr txBox="1"/>
          <p:nvPr/>
        </p:nvSpPr>
        <p:spPr>
          <a:xfrm>
            <a:off x="421460" y="1647865"/>
            <a:ext cx="39874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FURTHER </a:t>
            </a:r>
          </a:p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IMPROVEMENT</a:t>
            </a: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00D3FEBC-6157-D499-2326-21E6C703E8F9}"/>
              </a:ext>
            </a:extLst>
          </p:cNvPr>
          <p:cNvSpPr/>
          <p:nvPr/>
        </p:nvSpPr>
        <p:spPr>
          <a:xfrm>
            <a:off x="3732866" y="5364008"/>
            <a:ext cx="1825973" cy="614257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完善修改现有</a:t>
            </a:r>
            <a:r>
              <a:rPr lang="en-US" altLang="zh-CN" b="1" dirty="0"/>
              <a:t>PID</a:t>
            </a:r>
            <a:r>
              <a:rPr lang="zh-CN" altLang="en-US" b="1" dirty="0"/>
              <a:t>算法</a:t>
            </a: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9C564E3D-40BD-731E-EE08-C84A84AA195B}"/>
              </a:ext>
            </a:extLst>
          </p:cNvPr>
          <p:cNvSpPr/>
          <p:nvPr/>
        </p:nvSpPr>
        <p:spPr>
          <a:xfrm>
            <a:off x="3732866" y="1333824"/>
            <a:ext cx="1825973" cy="614257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确定车辆参数关系</a:t>
            </a:r>
          </a:p>
        </p:txBody>
      </p: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980A07C6-D363-92A3-1ADA-15052F199A05}"/>
              </a:ext>
            </a:extLst>
          </p:cNvPr>
          <p:cNvSpPr/>
          <p:nvPr/>
        </p:nvSpPr>
        <p:spPr>
          <a:xfrm>
            <a:off x="5621629" y="1347910"/>
            <a:ext cx="1825973" cy="61425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实行经验法调参</a:t>
            </a: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8440A40D-16E8-BD3F-E1E4-91A172886A25}"/>
              </a:ext>
            </a:extLst>
          </p:cNvPr>
          <p:cNvSpPr/>
          <p:nvPr/>
        </p:nvSpPr>
        <p:spPr>
          <a:xfrm>
            <a:off x="5610765" y="5344372"/>
            <a:ext cx="1825973" cy="61425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尝试使用新型</a:t>
            </a:r>
            <a:r>
              <a:rPr lang="en-US" altLang="zh-CN" b="1" dirty="0"/>
              <a:t>PID</a:t>
            </a:r>
            <a:r>
              <a:rPr lang="zh-CN" altLang="en-US" b="1" dirty="0"/>
              <a:t>算法</a:t>
            </a:r>
          </a:p>
        </p:txBody>
      </p:sp>
      <p:sp>
        <p:nvSpPr>
          <p:cNvPr id="20" name="流程图: 可选过程 19">
            <a:extLst>
              <a:ext uri="{FF2B5EF4-FFF2-40B4-BE49-F238E27FC236}">
                <a16:creationId xmlns:a16="http://schemas.microsoft.com/office/drawing/2014/main" id="{351D6D34-6E48-8870-454C-AA9A0D90BC6F}"/>
              </a:ext>
            </a:extLst>
          </p:cNvPr>
          <p:cNvSpPr/>
          <p:nvPr/>
        </p:nvSpPr>
        <p:spPr>
          <a:xfrm>
            <a:off x="9402867" y="3168484"/>
            <a:ext cx="1825973" cy="879916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不断提高巡线的精度与速度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AD1904-47C6-7979-8DF8-03551AE0AA44}"/>
              </a:ext>
            </a:extLst>
          </p:cNvPr>
          <p:cNvSpPr/>
          <p:nvPr/>
        </p:nvSpPr>
        <p:spPr>
          <a:xfrm>
            <a:off x="3582203" y="1184396"/>
            <a:ext cx="4010545" cy="902635"/>
          </a:xfrm>
          <a:prstGeom prst="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2E91C9-0590-FC65-B071-4FDA11CBDE0F}"/>
              </a:ext>
            </a:extLst>
          </p:cNvPr>
          <p:cNvSpPr/>
          <p:nvPr/>
        </p:nvSpPr>
        <p:spPr>
          <a:xfrm>
            <a:off x="3605255" y="5229983"/>
            <a:ext cx="3987493" cy="902635"/>
          </a:xfrm>
          <a:prstGeom prst="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4596E1C8-91C5-FB10-A54A-822AB6ACFD45}"/>
              </a:ext>
            </a:extLst>
          </p:cNvPr>
          <p:cNvSpPr/>
          <p:nvPr/>
        </p:nvSpPr>
        <p:spPr>
          <a:xfrm>
            <a:off x="7726959" y="1219905"/>
            <a:ext cx="1825973" cy="879916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AVG</a:t>
            </a:r>
          </a:p>
          <a:p>
            <a:pPr algn="ctr"/>
            <a:r>
              <a:rPr lang="en-US" altLang="zh-CN" b="1" dirty="0"/>
              <a:t>TOTAL T&amp;E</a:t>
            </a:r>
          </a:p>
          <a:p>
            <a:pPr algn="ctr"/>
            <a:r>
              <a:rPr lang="en-US" altLang="zh-CN" b="1" dirty="0"/>
              <a:t>93.10</a:t>
            </a:r>
            <a:endParaRPr lang="zh-CN" altLang="en-US" b="1" dirty="0"/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FFECA218-B8CA-BFF1-F9BD-C3799682463F}"/>
              </a:ext>
            </a:extLst>
          </p:cNvPr>
          <p:cNvSpPr/>
          <p:nvPr/>
        </p:nvSpPr>
        <p:spPr>
          <a:xfrm>
            <a:off x="7673278" y="5441193"/>
            <a:ext cx="1285903" cy="652600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理论有效</a:t>
            </a:r>
            <a:endParaRPr lang="en-US" altLang="zh-CN" b="1" dirty="0"/>
          </a:p>
          <a:p>
            <a:pPr algn="ctr"/>
            <a:r>
              <a:rPr lang="en-US" altLang="zh-CN" b="1" dirty="0"/>
              <a:t>ING…</a:t>
            </a:r>
          </a:p>
        </p:txBody>
      </p:sp>
      <p:sp>
        <p:nvSpPr>
          <p:cNvPr id="25" name="箭头: 直角上 24">
            <a:extLst>
              <a:ext uri="{FF2B5EF4-FFF2-40B4-BE49-F238E27FC236}">
                <a16:creationId xmlns:a16="http://schemas.microsoft.com/office/drawing/2014/main" id="{2DC06C61-2C59-7254-8B8E-DB3EF5D0254B}"/>
              </a:ext>
            </a:extLst>
          </p:cNvPr>
          <p:cNvSpPr/>
          <p:nvPr/>
        </p:nvSpPr>
        <p:spPr>
          <a:xfrm>
            <a:off x="8999556" y="4131526"/>
            <a:ext cx="1781155" cy="1617890"/>
          </a:xfrm>
          <a:prstGeom prst="bentUpArrow">
            <a:avLst>
              <a:gd name="adj1" fmla="val 6963"/>
              <a:gd name="adj2" fmla="val 6113"/>
              <a:gd name="adj3" fmla="val 1287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直角上 25">
            <a:extLst>
              <a:ext uri="{FF2B5EF4-FFF2-40B4-BE49-F238E27FC236}">
                <a16:creationId xmlns:a16="http://schemas.microsoft.com/office/drawing/2014/main" id="{34E9A944-34A3-F1B1-A773-AB59EE8097F7}"/>
              </a:ext>
            </a:extLst>
          </p:cNvPr>
          <p:cNvSpPr/>
          <p:nvPr/>
        </p:nvSpPr>
        <p:spPr>
          <a:xfrm flipV="1">
            <a:off x="9643959" y="1490386"/>
            <a:ext cx="1136752" cy="1556430"/>
          </a:xfrm>
          <a:prstGeom prst="bentUpArrow">
            <a:avLst>
              <a:gd name="adj1" fmla="val 9580"/>
              <a:gd name="adj2" fmla="val 10361"/>
              <a:gd name="adj3" fmla="val 2207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077571-34B7-C61F-8D86-16B10ADCE528}"/>
              </a:ext>
            </a:extLst>
          </p:cNvPr>
          <p:cNvSpPr txBox="1"/>
          <p:nvPr/>
        </p:nvSpPr>
        <p:spPr>
          <a:xfrm>
            <a:off x="8564826" y="4957707"/>
            <a:ext cx="29702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OUR</a:t>
            </a:r>
          </a:p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TARGET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32BCF1-90E8-0EC2-7977-A4CE914DD648}"/>
              </a:ext>
            </a:extLst>
          </p:cNvPr>
          <p:cNvSpPr txBox="1"/>
          <p:nvPr/>
        </p:nvSpPr>
        <p:spPr>
          <a:xfrm>
            <a:off x="9178503" y="1674403"/>
            <a:ext cx="1825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OUR</a:t>
            </a:r>
          </a:p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5602912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B1F8-E372-124B-AD8F-904C3D62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66309"/>
            <a:ext cx="10016836" cy="1047404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致谢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613954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2F99A-9528-E184-9858-CB0C27E73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51" y="2103382"/>
            <a:ext cx="10363098" cy="420534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感谢上海交通大学电子信息与电气工程学院自动化系杨明教授在</a:t>
            </a:r>
            <a:r>
              <a:rPr kumimoji="1" lang="en-US" altLang="zh-CN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《</a:t>
            </a:r>
            <a:r>
              <a:rPr kumimoji="1" lang="zh-CN" altLang="en-US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控制导论</a:t>
            </a:r>
            <a:r>
              <a:rPr kumimoji="1" lang="en-US" altLang="zh-CN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》</a:t>
            </a:r>
            <a:r>
              <a:rPr kumimoji="1" lang="zh-CN" altLang="en-US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课程上的悉心指导与教学</a:t>
            </a:r>
            <a:endParaRPr kumimoji="1" lang="en-US" altLang="zh-CN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zh-CN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zh-CN" altLang="en-US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</a:t>
            </a:r>
            <a:r>
              <a:rPr kumimoji="1" lang="en-US" altLang="zh-CN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《</a:t>
            </a:r>
            <a:r>
              <a:rPr kumimoji="1" lang="zh-CN" altLang="en-US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控制导论</a:t>
            </a:r>
            <a:r>
              <a:rPr kumimoji="1" lang="en-US" altLang="zh-CN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》</a:t>
            </a:r>
            <a:r>
              <a:rPr kumimoji="1" lang="zh-CN" altLang="en-US" sz="28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助教团队吴士一、李悦圆、杨辰兮、张弛助教的指导，没有老师与助教团队的建议与帮助，本次研究将难以完成。</a:t>
            </a:r>
            <a:endParaRPr kumimoji="1" lang="en-US" altLang="zh-CN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zh-CN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zh-CN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zh-CN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zh-CN" altLang="en-US" sz="28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833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980C-77AB-A04A-994C-E7AF0D1113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1641" y="1692447"/>
            <a:ext cx="3695378" cy="173336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000" dirty="0" err="1"/>
              <a:t>感谢倾听</a:t>
            </a:r>
            <a:endParaRPr lang="en-US" sz="6000" dirty="0"/>
          </a:p>
          <a:p>
            <a:pPr algn="ctr"/>
            <a:r>
              <a:rPr lang="en-US" altLang="zh-CN" sz="6000" dirty="0"/>
              <a:t>Q&amp;A</a:t>
            </a:r>
            <a:endParaRPr lang="en-US" sz="6000" dirty="0"/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ABED98B6-5A0E-5416-7EBB-51E1E7E3F47A}"/>
              </a:ext>
            </a:extLst>
          </p:cNvPr>
          <p:cNvSpPr txBox="1">
            <a:spLocks/>
          </p:cNvSpPr>
          <p:nvPr/>
        </p:nvSpPr>
        <p:spPr>
          <a:xfrm>
            <a:off x="2744149" y="4715140"/>
            <a:ext cx="6287914" cy="840756"/>
          </a:xfrm>
          <a:prstGeom prst="rect">
            <a:avLst/>
          </a:prstGeom>
        </p:spPr>
        <p:txBody>
          <a:bodyPr>
            <a:no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tabLst/>
              <a:defRPr sz="24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1pPr>
            <a:lvl2pPr marL="688975" indent="-341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Char char="—"/>
              <a:tabLst/>
              <a:defRPr sz="22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862013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1258888" indent="-2905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Char char="—"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4922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杨承汉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电子信息与电气工程学院</a:t>
            </a: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自动化系  </a:t>
            </a: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F2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103202</a:t>
            </a:r>
          </a:p>
          <a:p>
            <a:pPr marL="0" indent="0" algn="ctr"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scottyang@sjtu.edu.cn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B3431D-9DC8-5C85-B760-ED6A85A9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063" y="5903650"/>
            <a:ext cx="2681858" cy="73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BE4C912-5CED-89EF-0F1B-1061D253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" y="177554"/>
            <a:ext cx="3190497" cy="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9ADBD8E6-7FC9-DEB9-A5EF-D9A0B28F18DA}"/>
              </a:ext>
            </a:extLst>
          </p:cNvPr>
          <p:cNvSpPr txBox="1">
            <a:spLocks/>
          </p:cNvSpPr>
          <p:nvPr/>
        </p:nvSpPr>
        <p:spPr>
          <a:xfrm>
            <a:off x="2542002" y="3887458"/>
            <a:ext cx="6692207" cy="36603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 19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 杨承汉、吴炳莹、朱奕江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03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0D37-37AC-104E-85E9-545FFC8CF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6027" y="4046463"/>
            <a:ext cx="5025041" cy="1173163"/>
          </a:xfrm>
        </p:spPr>
        <p:txBody>
          <a:bodyPr/>
          <a:lstStyle/>
          <a:p>
            <a:pPr algn="ctr"/>
            <a:r>
              <a:rPr lang="zh-CN" altLang="en-US" dirty="0"/>
              <a:t>人员组成与分工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866CEB-7674-C299-0A1A-0E3EB7388751}"/>
              </a:ext>
            </a:extLst>
          </p:cNvPr>
          <p:cNvSpPr txBox="1">
            <a:spLocks/>
          </p:cNvSpPr>
          <p:nvPr/>
        </p:nvSpPr>
        <p:spPr>
          <a:xfrm>
            <a:off x="5566712" y="3305053"/>
            <a:ext cx="5025041" cy="11731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4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76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22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6969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968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317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1</a:t>
            </a:r>
            <a:endParaRPr lang="en-US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CDF922-C368-FD2F-D4B4-3CE61C50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7" y="5947848"/>
            <a:ext cx="22860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BD404-ABBD-6448-0AFE-E95F0FC0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707" y="5974929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4FEF-DB32-7041-8EAD-C358A7AC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049" y="755069"/>
            <a:ext cx="10016836" cy="1051560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人员组成与分工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4A12-BF52-F44C-B061-C506626E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E85E-77CC-C048-B39A-E4A10980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B0084-8A29-C249-A5DF-D87E1BB08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0348" y="2109874"/>
            <a:ext cx="2751513" cy="631825"/>
          </a:xfrm>
        </p:spPr>
        <p:txBody>
          <a:bodyPr>
            <a:normAutofit/>
          </a:bodyPr>
          <a:lstStyle/>
          <a:p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杨承汉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FA031-604C-9B4A-87D0-B59BEF1602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3204" y="3429000"/>
            <a:ext cx="2821536" cy="22693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代码开发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最终汇报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FA7794-ABB0-2B48-BF30-60FCB09020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61939" y="2109873"/>
            <a:ext cx="2751513" cy="63182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吴炳莹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6508B0-DC89-B94C-B34A-96C3FC8C5D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4563" y="3429000"/>
            <a:ext cx="2937857" cy="2269375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代码开发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代码优化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后期检查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FC823E-E70B-394F-97AA-89C4066F55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72840" y="2113856"/>
            <a:ext cx="2751513" cy="63182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朱奕江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984D25F-4821-558E-E9F1-90C4A555E551}"/>
              </a:ext>
            </a:extLst>
          </p:cNvPr>
          <p:cNvSpPr txBox="1">
            <a:spLocks/>
          </p:cNvSpPr>
          <p:nvPr/>
        </p:nvSpPr>
        <p:spPr>
          <a:xfrm>
            <a:off x="8842199" y="3429000"/>
            <a:ext cx="2937857" cy="22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8975" indent="-341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Char char="—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2013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2905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Char char="—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922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代码开发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代码优化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后期检查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8765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0D37-37AC-104E-85E9-545FFC8CF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6027" y="4046463"/>
            <a:ext cx="5025041" cy="1173163"/>
          </a:xfrm>
        </p:spPr>
        <p:txBody>
          <a:bodyPr/>
          <a:lstStyle/>
          <a:p>
            <a:pPr algn="ctr"/>
            <a:r>
              <a:rPr lang="zh-CN" altLang="en-US" dirty="0"/>
              <a:t>成绩分析与反思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866CEB-7674-C299-0A1A-0E3EB7388751}"/>
              </a:ext>
            </a:extLst>
          </p:cNvPr>
          <p:cNvSpPr txBox="1">
            <a:spLocks/>
          </p:cNvSpPr>
          <p:nvPr/>
        </p:nvSpPr>
        <p:spPr>
          <a:xfrm>
            <a:off x="5566712" y="3305053"/>
            <a:ext cx="5025041" cy="11731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4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76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22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6969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968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317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2</a:t>
            </a:r>
            <a:endParaRPr lang="en-US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CDF922-C368-FD2F-D4B4-3CE61C50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7" y="5947848"/>
            <a:ext cx="22860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BD404-ABBD-6448-0AFE-E95F0FC0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707" y="5974929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9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B1F8-E372-124B-AD8F-904C3D62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29" y="628679"/>
            <a:ext cx="10016836" cy="1047404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巡线</a:t>
            </a:r>
            <a:r>
              <a:rPr lang="en-US" altLang="zh-CN" sz="3600" dirty="0"/>
              <a:t>1</a:t>
            </a:r>
            <a:r>
              <a:rPr lang="zh-CN" altLang="en-US" sz="3600" dirty="0"/>
              <a:t>实验成绩分析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5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7F4B2D-2BFA-DB00-6CE0-05EA7EF8F6D7}"/>
              </a:ext>
            </a:extLst>
          </p:cNvPr>
          <p:cNvSpPr txBox="1"/>
          <p:nvPr/>
        </p:nvSpPr>
        <p:spPr>
          <a:xfrm>
            <a:off x="7629387" y="1844268"/>
            <a:ext cx="1080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🥉</a:t>
            </a:r>
            <a:endParaRPr kumimoji="1" lang="zh-CN" altLang="en-US" sz="5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4ECFF4-0C67-D315-6A0C-EE1782C8BB77}"/>
              </a:ext>
            </a:extLst>
          </p:cNvPr>
          <p:cNvSpPr txBox="1"/>
          <p:nvPr/>
        </p:nvSpPr>
        <p:spPr>
          <a:xfrm>
            <a:off x="10062439" y="2242558"/>
            <a:ext cx="10033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/>
              <a:t>🥈</a:t>
            </a:r>
            <a:endParaRPr kumimoji="1" lang="zh-CN" altLang="en-US" sz="6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71B75C-903A-1DC3-2135-638B7E55354A}"/>
              </a:ext>
            </a:extLst>
          </p:cNvPr>
          <p:cNvSpPr txBox="1"/>
          <p:nvPr/>
        </p:nvSpPr>
        <p:spPr>
          <a:xfrm>
            <a:off x="7630356" y="3236398"/>
            <a:ext cx="1003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🥈</a:t>
            </a:r>
            <a:endParaRPr kumimoji="1" lang="zh-CN" altLang="en-US" sz="5400" dirty="0"/>
          </a:p>
        </p:txBody>
      </p:sp>
      <p:sp>
        <p:nvSpPr>
          <p:cNvPr id="14" name="箭头: 虚尾 13">
            <a:extLst>
              <a:ext uri="{FF2B5EF4-FFF2-40B4-BE49-F238E27FC236}">
                <a16:creationId xmlns:a16="http://schemas.microsoft.com/office/drawing/2014/main" id="{08AC31E5-76A8-5370-8D29-DCBD8B53971E}"/>
              </a:ext>
            </a:extLst>
          </p:cNvPr>
          <p:cNvSpPr/>
          <p:nvPr/>
        </p:nvSpPr>
        <p:spPr>
          <a:xfrm>
            <a:off x="942721" y="1954095"/>
            <a:ext cx="3556524" cy="703676"/>
          </a:xfrm>
          <a:prstGeom prst="stripedRightArrow">
            <a:avLst>
              <a:gd name="adj1" fmla="val 52679"/>
              <a:gd name="adj2" fmla="val 7626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MICHIGAN Speedway</a:t>
            </a:r>
            <a:endParaRPr lang="zh-CN" altLang="en-US" sz="1800" b="1" dirty="0"/>
          </a:p>
        </p:txBody>
      </p:sp>
      <p:pic>
        <p:nvPicPr>
          <p:cNvPr id="6148" name="Picture 4" descr="Race Car Logo Symbol - Free vector graphic on Pixabay">
            <a:extLst>
              <a:ext uri="{FF2B5EF4-FFF2-40B4-BE49-F238E27FC236}">
                <a16:creationId xmlns:a16="http://schemas.microsoft.com/office/drawing/2014/main" id="{50CEA270-7ACC-81AC-A0A0-790977329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4" t="39310" r="4197" b="31864"/>
          <a:stretch/>
        </p:blipFill>
        <p:spPr bwMode="auto">
          <a:xfrm>
            <a:off x="1963792" y="1629495"/>
            <a:ext cx="1645143" cy="4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EB7BBE7-9B4E-0E95-CC03-8D7B43CED19C}"/>
              </a:ext>
            </a:extLst>
          </p:cNvPr>
          <p:cNvSpPr/>
          <p:nvPr/>
        </p:nvSpPr>
        <p:spPr>
          <a:xfrm>
            <a:off x="4826035" y="1683178"/>
            <a:ext cx="2765712" cy="10844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41.72</a:t>
            </a:r>
            <a:endParaRPr lang="zh-CN" altLang="en-US" sz="2400" b="1" dirty="0"/>
          </a:p>
        </p:txBody>
      </p:sp>
      <p:sp>
        <p:nvSpPr>
          <p:cNvPr id="18" name="箭头: 虚尾 17">
            <a:extLst>
              <a:ext uri="{FF2B5EF4-FFF2-40B4-BE49-F238E27FC236}">
                <a16:creationId xmlns:a16="http://schemas.microsoft.com/office/drawing/2014/main" id="{553BC0C2-9DCA-AC64-8443-B3FF39E08F80}"/>
              </a:ext>
            </a:extLst>
          </p:cNvPr>
          <p:cNvSpPr/>
          <p:nvPr/>
        </p:nvSpPr>
        <p:spPr>
          <a:xfrm>
            <a:off x="940988" y="3432759"/>
            <a:ext cx="3558257" cy="703676"/>
          </a:xfrm>
          <a:prstGeom prst="stripedRightArrow">
            <a:avLst>
              <a:gd name="adj1" fmla="val 52679"/>
              <a:gd name="adj2" fmla="val 7626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STREET 1 Track</a:t>
            </a:r>
            <a:endParaRPr lang="zh-CN" altLang="en-US" sz="1800" b="1" dirty="0"/>
          </a:p>
        </p:txBody>
      </p:sp>
      <p:pic>
        <p:nvPicPr>
          <p:cNvPr id="19" name="Picture 4" descr="Race Car Logo Symbol - Free vector graphic on Pixabay">
            <a:extLst>
              <a:ext uri="{FF2B5EF4-FFF2-40B4-BE49-F238E27FC236}">
                <a16:creationId xmlns:a16="http://schemas.microsoft.com/office/drawing/2014/main" id="{ECE71336-0D0F-2509-1DDF-2D9D6E9B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4" t="39310" r="4197" b="31864"/>
          <a:stretch/>
        </p:blipFill>
        <p:spPr bwMode="auto">
          <a:xfrm>
            <a:off x="1963791" y="3115653"/>
            <a:ext cx="1645143" cy="4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864833DE-737C-2C08-4DAA-F5593F412B7A}"/>
              </a:ext>
            </a:extLst>
          </p:cNvPr>
          <p:cNvSpPr/>
          <p:nvPr/>
        </p:nvSpPr>
        <p:spPr>
          <a:xfrm>
            <a:off x="4868139" y="3149781"/>
            <a:ext cx="2800582" cy="10474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132.48</a:t>
            </a:r>
            <a:endParaRPr lang="zh-CN" altLang="en-US" sz="2400" b="1" dirty="0"/>
          </a:p>
        </p:txBody>
      </p:sp>
      <p:sp>
        <p:nvSpPr>
          <p:cNvPr id="21" name="箭头: 虚尾 20">
            <a:extLst>
              <a:ext uri="{FF2B5EF4-FFF2-40B4-BE49-F238E27FC236}">
                <a16:creationId xmlns:a16="http://schemas.microsoft.com/office/drawing/2014/main" id="{11D37AFC-94F6-9862-E056-139902A6CB20}"/>
              </a:ext>
            </a:extLst>
          </p:cNvPr>
          <p:cNvSpPr/>
          <p:nvPr/>
        </p:nvSpPr>
        <p:spPr>
          <a:xfrm>
            <a:off x="940987" y="4908313"/>
            <a:ext cx="3558258" cy="703676"/>
          </a:xfrm>
          <a:prstGeom prst="stripedRightArrow">
            <a:avLst>
              <a:gd name="adj1" fmla="val 52679"/>
              <a:gd name="adj2" fmla="val 7626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DIRT 6 Track</a:t>
            </a:r>
            <a:endParaRPr lang="zh-CN" altLang="en-US" sz="1800" b="1" dirty="0"/>
          </a:p>
        </p:txBody>
      </p:sp>
      <p:pic>
        <p:nvPicPr>
          <p:cNvPr id="22" name="Picture 4" descr="Race Car Logo Symbol - Free vector graphic on Pixabay">
            <a:extLst>
              <a:ext uri="{FF2B5EF4-FFF2-40B4-BE49-F238E27FC236}">
                <a16:creationId xmlns:a16="http://schemas.microsoft.com/office/drawing/2014/main" id="{7679E901-915B-CD34-8C4D-5979C3815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4" t="39310" r="4197" b="31864"/>
          <a:stretch/>
        </p:blipFill>
        <p:spPr bwMode="auto">
          <a:xfrm>
            <a:off x="1963790" y="4620052"/>
            <a:ext cx="1645143" cy="45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111A7D2C-2030-069B-5AC1-786DE218B044}"/>
              </a:ext>
            </a:extLst>
          </p:cNvPr>
          <p:cNvSpPr/>
          <p:nvPr/>
        </p:nvSpPr>
        <p:spPr>
          <a:xfrm>
            <a:off x="4826281" y="4737152"/>
            <a:ext cx="2765712" cy="99992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144.3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8729DE-7714-97A0-8380-0BDC9A719FB9}"/>
              </a:ext>
            </a:extLst>
          </p:cNvPr>
          <p:cNvSpPr txBox="1"/>
          <p:nvPr/>
        </p:nvSpPr>
        <p:spPr>
          <a:xfrm>
            <a:off x="7591993" y="4775450"/>
            <a:ext cx="1080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🥉</a:t>
            </a:r>
            <a:endParaRPr kumimoji="1" lang="zh-CN" altLang="en-US" sz="5400" dirty="0"/>
          </a:p>
        </p:txBody>
      </p:sp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id="{EACB8D12-1B06-0236-EB9A-5F9BF0FB228A}"/>
              </a:ext>
            </a:extLst>
          </p:cNvPr>
          <p:cNvSpPr/>
          <p:nvPr/>
        </p:nvSpPr>
        <p:spPr>
          <a:xfrm>
            <a:off x="9723876" y="3329385"/>
            <a:ext cx="2113063" cy="12261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AVG</a:t>
            </a:r>
          </a:p>
          <a:p>
            <a:pPr algn="ctr"/>
            <a:r>
              <a:rPr lang="en-US" altLang="zh-CN" sz="2400" b="1" dirty="0"/>
              <a:t>TOTAL T&amp;E</a:t>
            </a:r>
          </a:p>
          <a:p>
            <a:pPr algn="ctr"/>
            <a:r>
              <a:rPr lang="en-US" altLang="zh-CN" sz="2400" b="1" dirty="0"/>
              <a:t>106.17</a:t>
            </a:r>
            <a:endParaRPr lang="zh-CN" altLang="en-US" sz="2400" b="1" dirty="0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A3E705B2-0F30-11CE-450E-5AA764013F18}"/>
              </a:ext>
            </a:extLst>
          </p:cNvPr>
          <p:cNvSpPr/>
          <p:nvPr/>
        </p:nvSpPr>
        <p:spPr>
          <a:xfrm>
            <a:off x="8570106" y="2492528"/>
            <a:ext cx="877683" cy="2913972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B773D5-8AD8-1000-6DA0-289B2858227F}"/>
              </a:ext>
            </a:extLst>
          </p:cNvPr>
          <p:cNvSpPr/>
          <p:nvPr/>
        </p:nvSpPr>
        <p:spPr>
          <a:xfrm>
            <a:off x="9514469" y="2288409"/>
            <a:ext cx="2354976" cy="2487041"/>
          </a:xfrm>
          <a:prstGeom prst="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C7119F9F-DD71-2095-94BD-C2173B529300}"/>
              </a:ext>
            </a:extLst>
          </p:cNvPr>
          <p:cNvSpPr/>
          <p:nvPr/>
        </p:nvSpPr>
        <p:spPr>
          <a:xfrm>
            <a:off x="9635424" y="4908939"/>
            <a:ext cx="2113063" cy="725851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GROUP 12</a:t>
            </a:r>
          </a:p>
          <a:p>
            <a:pPr algn="ctr"/>
            <a:r>
              <a:rPr lang="en-US" altLang="zh-CN" sz="2400" b="1" dirty="0"/>
              <a:t>62.08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679811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4FEF-DB32-7041-8EAD-C358A7AC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104" y="755069"/>
            <a:ext cx="10016836" cy="1051560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巡线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实验反思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出现的问题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4A12-BF52-F44C-B061-C506626E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E85E-77CC-C048-B39A-E4A10980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B0084-8A29-C249-A5DF-D87E1BB08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8249" y="2113856"/>
            <a:ext cx="2751513" cy="63182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没有个性化调参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FA031-604C-9B4A-87D0-B59BEF1602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8340" y="3429000"/>
            <a:ext cx="2751512" cy="226937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我们的巡线只用了一份代码，没有具体问题具体分析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FA7794-ABB0-2B48-BF30-60FCB09020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07527" y="2113855"/>
            <a:ext cx="3141002" cy="631825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牺牲速度保证精度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6508B0-DC89-B94C-B34A-96C3FC8C5D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019" y="3429000"/>
            <a:ext cx="3121458" cy="2269375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赛车的最高时速仅为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100KM/h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，没有实现又快又稳的目标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FC823E-E70B-394F-97AA-89C4066F55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26294" y="2113856"/>
            <a:ext cx="2751513" cy="63182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算法没有优化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984D25F-4821-558E-E9F1-90C4A555E551}"/>
              </a:ext>
            </a:extLst>
          </p:cNvPr>
          <p:cNvSpPr txBox="1">
            <a:spLocks/>
          </p:cNvSpPr>
          <p:nvPr/>
        </p:nvSpPr>
        <p:spPr>
          <a:xfrm>
            <a:off x="8395803" y="3318480"/>
            <a:ext cx="2937857" cy="22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8975" indent="-341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Char char="—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2013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2905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Char char="—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922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主要利用老师与助教提供的代码进行调参，没有进一步迭代优化算法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6114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0D37-37AC-104E-85E9-545FFC8CF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2857" y="4566240"/>
            <a:ext cx="6182293" cy="72390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改进算法与参数调整及结果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866CEB-7674-C299-0A1A-0E3EB7388751}"/>
              </a:ext>
            </a:extLst>
          </p:cNvPr>
          <p:cNvSpPr txBox="1">
            <a:spLocks/>
          </p:cNvSpPr>
          <p:nvPr/>
        </p:nvSpPr>
        <p:spPr>
          <a:xfrm>
            <a:off x="5191783" y="3429000"/>
            <a:ext cx="5025041" cy="11731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4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76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22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2pPr>
            <a:lvl3pPr marL="69691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20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3pPr>
            <a:lvl4pPr marL="968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System Font Regular"/>
              <a:buNone/>
              <a:tabLst/>
              <a:defRPr sz="18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4pPr>
            <a:lvl5pPr marL="1317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215B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rgbClr val="30302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3</a:t>
            </a:r>
            <a:endParaRPr lang="en-US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A05C93-5AA3-A621-F558-41B67BAB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7" y="5947848"/>
            <a:ext cx="22860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28376-E1B2-198A-2FA6-50668B86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707" y="5974929"/>
            <a:ext cx="27622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1995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B1F8-E372-124B-AD8F-904C3D62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68420"/>
            <a:ext cx="8393084" cy="845826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改进</a:t>
            </a:r>
            <a:r>
              <a:rPr lang="en-US" altLang="zh-CN" sz="3600" dirty="0"/>
              <a:t>1——</a:t>
            </a:r>
            <a:r>
              <a:rPr lang="zh-CN" altLang="en-US" sz="3600" dirty="0"/>
              <a:t>对车辆参数的经验法调参</a:t>
            </a:r>
            <a:endParaRPr 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" y="5943600"/>
            <a:ext cx="436520" cy="365125"/>
          </a:xfrm>
          <a:prstGeom prst="rect">
            <a:avLst/>
          </a:prstGeom>
        </p:spPr>
        <p:txBody>
          <a:bodyPr/>
          <a:lstStyle/>
          <a:p>
            <a:fld id="{ED7F4C82-5684-9D49-BB71-7E0F578F0248}" type="slidenum">
              <a:rPr lang="en-US" smtClean="0"/>
              <a:t>8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77E9715-3C47-3124-966D-73BEDF129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011774"/>
            <a:ext cx="6529993" cy="373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reepik">
            <a:extLst>
              <a:ext uri="{FF2B5EF4-FFF2-40B4-BE49-F238E27FC236}">
                <a16:creationId xmlns:a16="http://schemas.microsoft.com/office/drawing/2014/main" id="{717B3363-3FD9-72CC-0D44-11C37464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81" y="609441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D2F736-EFA7-550F-044C-EF3C41C2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FDEFF"/>
              </a:clrFrom>
              <a:clrTo>
                <a:srgbClr val="CFD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2749" y="1814246"/>
            <a:ext cx="3840830" cy="38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682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DDB41B-D901-9A0E-540A-38762593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91DE5E-F209-81DB-B97C-D033959C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32CE57-29AE-1236-8E4B-77D319F4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796925"/>
            <a:ext cx="10017125" cy="1047750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改进</a:t>
            </a:r>
            <a:r>
              <a:rPr lang="en-US" altLang="zh-CN" sz="3600" dirty="0"/>
              <a:t>1——</a:t>
            </a:r>
            <a:r>
              <a:rPr lang="zh-CN" altLang="en-US" sz="3600" dirty="0"/>
              <a:t>对车辆参数的经验法调参</a:t>
            </a:r>
            <a:endParaRPr 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22DF8B5-2269-A35D-B5D5-D0E2F7BE0779}"/>
              </a:ext>
            </a:extLst>
          </p:cNvPr>
          <p:cNvSpPr/>
          <p:nvPr/>
        </p:nvSpPr>
        <p:spPr>
          <a:xfrm>
            <a:off x="1099128" y="3373581"/>
            <a:ext cx="2706254" cy="6927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设定一个范围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66365CD-EAE8-D83D-BBE9-1E9727012883}"/>
              </a:ext>
            </a:extLst>
          </p:cNvPr>
          <p:cNvSpPr/>
          <p:nvPr/>
        </p:nvSpPr>
        <p:spPr>
          <a:xfrm>
            <a:off x="4783496" y="1811602"/>
            <a:ext cx="2706254" cy="6927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巡线控制调参</a:t>
            </a:r>
          </a:p>
        </p:txBody>
      </p:sp>
      <p:sp>
        <p:nvSpPr>
          <p:cNvPr id="9" name="箭头: 直角上 8">
            <a:extLst>
              <a:ext uri="{FF2B5EF4-FFF2-40B4-BE49-F238E27FC236}">
                <a16:creationId xmlns:a16="http://schemas.microsoft.com/office/drawing/2014/main" id="{211F942B-C468-3D03-B7EA-A35A929A5B91}"/>
              </a:ext>
            </a:extLst>
          </p:cNvPr>
          <p:cNvSpPr/>
          <p:nvPr/>
        </p:nvSpPr>
        <p:spPr>
          <a:xfrm flipH="1" flipV="1">
            <a:off x="1939634" y="1982945"/>
            <a:ext cx="2624137" cy="1259017"/>
          </a:xfrm>
          <a:prstGeom prst="bentUpArrow">
            <a:avLst>
              <a:gd name="adj1" fmla="val 19388"/>
              <a:gd name="adj2" fmla="val 15274"/>
              <a:gd name="adj3" fmla="val 2174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550989-FDAA-82FC-2E70-9907AE3FB45C}"/>
              </a:ext>
            </a:extLst>
          </p:cNvPr>
          <p:cNvSpPr txBox="1"/>
          <p:nvPr/>
        </p:nvSpPr>
        <p:spPr>
          <a:xfrm>
            <a:off x="4735654" y="3392200"/>
            <a:ext cx="1566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比较大的范围开始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B4F1A18-FCDC-5D55-F1CC-1F5AB13C1C40}"/>
              </a:ext>
            </a:extLst>
          </p:cNvPr>
          <p:cNvSpPr/>
          <p:nvPr/>
        </p:nvSpPr>
        <p:spPr>
          <a:xfrm>
            <a:off x="3999344" y="3715635"/>
            <a:ext cx="628074" cy="27709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E9D3F28-9A2C-6508-F05E-B07EC429CD4E}"/>
              </a:ext>
            </a:extLst>
          </p:cNvPr>
          <p:cNvSpPr/>
          <p:nvPr/>
        </p:nvSpPr>
        <p:spPr>
          <a:xfrm rot="5400000">
            <a:off x="1808018" y="4336196"/>
            <a:ext cx="692727" cy="429491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B34361A-9E84-732A-1550-C234F0F9A331}"/>
              </a:ext>
            </a:extLst>
          </p:cNvPr>
          <p:cNvSpPr/>
          <p:nvPr/>
        </p:nvSpPr>
        <p:spPr>
          <a:xfrm>
            <a:off x="1099128" y="5006182"/>
            <a:ext cx="2706254" cy="6927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分多情况调试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FBB4B56-03B4-2704-5EB8-B4D4593585F0}"/>
              </a:ext>
            </a:extLst>
          </p:cNvPr>
          <p:cNvSpPr/>
          <p:nvPr/>
        </p:nvSpPr>
        <p:spPr>
          <a:xfrm rot="10800000">
            <a:off x="3935700" y="4550940"/>
            <a:ext cx="628073" cy="1754881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0703D20-7741-EACA-84C7-7B272B128FBE}"/>
              </a:ext>
            </a:extLst>
          </p:cNvPr>
          <p:cNvSpPr/>
          <p:nvPr/>
        </p:nvSpPr>
        <p:spPr>
          <a:xfrm>
            <a:off x="4736305" y="4495027"/>
            <a:ext cx="2373745" cy="46238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数据之间的比例？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2EA8125-AEE9-AE82-661B-FCE4B96228B0}"/>
              </a:ext>
            </a:extLst>
          </p:cNvPr>
          <p:cNvSpPr/>
          <p:nvPr/>
        </p:nvSpPr>
        <p:spPr>
          <a:xfrm>
            <a:off x="4694090" y="5177520"/>
            <a:ext cx="2540000" cy="50172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数据之间的大小关系？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C0A6611-0CF3-B81C-3935-327AA42D4872}"/>
              </a:ext>
            </a:extLst>
          </p:cNvPr>
          <p:cNvSpPr/>
          <p:nvPr/>
        </p:nvSpPr>
        <p:spPr>
          <a:xfrm>
            <a:off x="4885094" y="5896660"/>
            <a:ext cx="2076165" cy="4459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数据是否为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D1AC0E6-F652-84F8-0CAA-BA94B59B0086}"/>
              </a:ext>
            </a:extLst>
          </p:cNvPr>
          <p:cNvSpPr/>
          <p:nvPr/>
        </p:nvSpPr>
        <p:spPr>
          <a:xfrm>
            <a:off x="7234090" y="4550941"/>
            <a:ext cx="628073" cy="1754881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直角上 19">
            <a:extLst>
              <a:ext uri="{FF2B5EF4-FFF2-40B4-BE49-F238E27FC236}">
                <a16:creationId xmlns:a16="http://schemas.microsoft.com/office/drawing/2014/main" id="{9C348507-83DB-4621-27F1-FB61A1D248E4}"/>
              </a:ext>
            </a:extLst>
          </p:cNvPr>
          <p:cNvSpPr/>
          <p:nvPr/>
        </p:nvSpPr>
        <p:spPr>
          <a:xfrm rot="10800000" flipH="1" flipV="1">
            <a:off x="8053290" y="3758445"/>
            <a:ext cx="1995873" cy="1754881"/>
          </a:xfrm>
          <a:prstGeom prst="bentUpArrow">
            <a:avLst>
              <a:gd name="adj1" fmla="val 14332"/>
              <a:gd name="adj2" fmla="val 11151"/>
              <a:gd name="adj3" fmla="val 1543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D288D5C-6243-EDF0-957C-BE11E76CA146}"/>
              </a:ext>
            </a:extLst>
          </p:cNvPr>
          <p:cNvSpPr/>
          <p:nvPr/>
        </p:nvSpPr>
        <p:spPr>
          <a:xfrm>
            <a:off x="8372762" y="2387410"/>
            <a:ext cx="2706254" cy="12590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得到经验与新的规律</a:t>
            </a:r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8B06FF7F-FC7D-E155-699B-DA236A6026C7}"/>
              </a:ext>
            </a:extLst>
          </p:cNvPr>
          <p:cNvSpPr/>
          <p:nvPr/>
        </p:nvSpPr>
        <p:spPr>
          <a:xfrm flipH="1" flipV="1">
            <a:off x="2665408" y="2746998"/>
            <a:ext cx="5601136" cy="501719"/>
          </a:xfrm>
          <a:prstGeom prst="bentUpArrow">
            <a:avLst>
              <a:gd name="adj1" fmla="val 38843"/>
              <a:gd name="adj2" fmla="val 33002"/>
              <a:gd name="adj3" fmla="val 4162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044AD7-42E4-016D-6699-DD07589D03BA}"/>
              </a:ext>
            </a:extLst>
          </p:cNvPr>
          <p:cNvSpPr txBox="1"/>
          <p:nvPr/>
        </p:nvSpPr>
        <p:spPr>
          <a:xfrm>
            <a:off x="6951372" y="2993994"/>
            <a:ext cx="1566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重新调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整范围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355F5C-DD9E-6F25-4B18-B74DC5AD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890" y="733325"/>
            <a:ext cx="1202924" cy="12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4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GRAPH 2019 1">
      <a:dk1>
        <a:srgbClr val="000000"/>
      </a:dk1>
      <a:lt1>
        <a:srgbClr val="FFFFFF"/>
      </a:lt1>
      <a:dk2>
        <a:srgbClr val="44546A"/>
      </a:dk2>
      <a:lt2>
        <a:srgbClr val="F1F1F1"/>
      </a:lt2>
      <a:accent1>
        <a:srgbClr val="34205B"/>
      </a:accent1>
      <a:accent2>
        <a:srgbClr val="4C5CA9"/>
      </a:accent2>
      <a:accent3>
        <a:srgbClr val="57BD86"/>
      </a:accent3>
      <a:accent4>
        <a:srgbClr val="EF495C"/>
      </a:accent4>
      <a:accent5>
        <a:srgbClr val="FAA224"/>
      </a:accent5>
      <a:accent6>
        <a:srgbClr val="46BEB0"/>
      </a:accent6>
      <a:hlink>
        <a:srgbClr val="EF495C"/>
      </a:hlink>
      <a:folHlink>
        <a:srgbClr val="EF495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843</Words>
  <Application>Microsoft Office PowerPoint</Application>
  <PresentationFormat>宽屏</PresentationFormat>
  <Paragraphs>257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System Font Regular</vt:lpstr>
      <vt:lpstr>等线</vt:lpstr>
      <vt:lpstr>微软雅黑</vt:lpstr>
      <vt:lpstr>微软雅黑</vt:lpstr>
      <vt:lpstr>Arial</vt:lpstr>
      <vt:lpstr>Calibri</vt:lpstr>
      <vt:lpstr>Office Theme</vt:lpstr>
      <vt:lpstr>  基于PID控制实现智能车巡线 </vt:lpstr>
      <vt:lpstr>PowerPoint 演示文稿</vt:lpstr>
      <vt:lpstr>人员组成与分工</vt:lpstr>
      <vt:lpstr>PowerPoint 演示文稿</vt:lpstr>
      <vt:lpstr>巡线1实验成绩分析</vt:lpstr>
      <vt:lpstr>巡线1实验反思——出现的问题</vt:lpstr>
      <vt:lpstr>PowerPoint 演示文稿</vt:lpstr>
      <vt:lpstr>改进1——对车辆参数的经验法调参</vt:lpstr>
      <vt:lpstr>改进1——对车辆参数的经验法调参</vt:lpstr>
      <vt:lpstr>改进1——对车辆参数的经验法调参</vt:lpstr>
      <vt:lpstr>改进1——对车辆参数的经验法调参</vt:lpstr>
      <vt:lpstr>改进2：算法优化尝试——PID优化</vt:lpstr>
      <vt:lpstr>改进2：算法优化尝试——PID优化提升</vt:lpstr>
      <vt:lpstr>改进2：算法优化尝试——新型PID</vt:lpstr>
      <vt:lpstr>PowerPoint 演示文稿</vt:lpstr>
      <vt:lpstr>研究的特点、优势与不足</vt:lpstr>
      <vt:lpstr>总结</vt:lpstr>
      <vt:lpstr>致谢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Fulfer</dc:creator>
  <cp:lastModifiedBy>杨 承汉</cp:lastModifiedBy>
  <cp:revision>85</cp:revision>
  <dcterms:created xsi:type="dcterms:W3CDTF">2018-09-25T15:31:41Z</dcterms:created>
  <dcterms:modified xsi:type="dcterms:W3CDTF">2023-03-07T12:00:45Z</dcterms:modified>
</cp:coreProperties>
</file>